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32"/>
  </p:notesMasterIdLst>
  <p:sldIdLst>
    <p:sldId id="256" r:id="rId2"/>
    <p:sldId id="279" r:id="rId3"/>
    <p:sldId id="281" r:id="rId4"/>
    <p:sldId id="258" r:id="rId5"/>
    <p:sldId id="302" r:id="rId6"/>
    <p:sldId id="261" r:id="rId7"/>
    <p:sldId id="312" r:id="rId8"/>
    <p:sldId id="322" r:id="rId9"/>
    <p:sldId id="328" r:id="rId10"/>
    <p:sldId id="358" r:id="rId11"/>
    <p:sldId id="293" r:id="rId12"/>
    <p:sldId id="297" r:id="rId13"/>
    <p:sldId id="306" r:id="rId14"/>
    <p:sldId id="310" r:id="rId15"/>
    <p:sldId id="267" r:id="rId16"/>
    <p:sldId id="331" r:id="rId17"/>
    <p:sldId id="333" r:id="rId18"/>
    <p:sldId id="271" r:id="rId19"/>
    <p:sldId id="334" r:id="rId20"/>
    <p:sldId id="335" r:id="rId21"/>
    <p:sldId id="277" r:id="rId22"/>
    <p:sldId id="345" r:id="rId23"/>
    <p:sldId id="348" r:id="rId24"/>
    <p:sldId id="349" r:id="rId25"/>
    <p:sldId id="350" r:id="rId26"/>
    <p:sldId id="347" r:id="rId27"/>
    <p:sldId id="356" r:id="rId28"/>
    <p:sldId id="351" r:id="rId29"/>
    <p:sldId id="353" r:id="rId30"/>
    <p:sldId id="35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96"/>
    <p:restoredTop sz="94652"/>
  </p:normalViewPr>
  <p:slideViewPr>
    <p:cSldViewPr snapToGrid="0" snapToObjects="1">
      <p:cViewPr varScale="1">
        <p:scale>
          <a:sx n="90" d="100"/>
          <a:sy n="90" d="100"/>
        </p:scale>
        <p:origin x="6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83E53-4AC8-E245-B1DF-F3836210DD40}" type="datetimeFigureOut">
              <a:rPr lang="en-US" smtClean="0"/>
              <a:t>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9A883-C724-6749-9A58-3E7CD32F2E64}" type="slidenum">
              <a:rPr lang="en-US" smtClean="0"/>
              <a:t>‹#›</a:t>
            </a:fld>
            <a:endParaRPr lang="en-US"/>
          </a:p>
        </p:txBody>
      </p:sp>
    </p:spTree>
    <p:extLst>
      <p:ext uri="{BB962C8B-B14F-4D97-AF65-F5344CB8AC3E}">
        <p14:creationId xmlns:p14="http://schemas.microsoft.com/office/powerpoint/2010/main" val="2670981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a:t>
            </a:fld>
            <a:endParaRPr lang="en-US"/>
          </a:p>
        </p:txBody>
      </p:sp>
    </p:spTree>
    <p:extLst>
      <p:ext uri="{BB962C8B-B14F-4D97-AF65-F5344CB8AC3E}">
        <p14:creationId xmlns:p14="http://schemas.microsoft.com/office/powerpoint/2010/main" val="1937966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7</a:t>
            </a:fld>
            <a:endParaRPr lang="en-US"/>
          </a:p>
        </p:txBody>
      </p:sp>
    </p:spTree>
    <p:extLst>
      <p:ext uri="{BB962C8B-B14F-4D97-AF65-F5344CB8AC3E}">
        <p14:creationId xmlns:p14="http://schemas.microsoft.com/office/powerpoint/2010/main" val="89836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16</a:t>
            </a:fld>
            <a:endParaRPr lang="en-US"/>
          </a:p>
        </p:txBody>
      </p:sp>
    </p:spTree>
    <p:extLst>
      <p:ext uri="{BB962C8B-B14F-4D97-AF65-F5344CB8AC3E}">
        <p14:creationId xmlns:p14="http://schemas.microsoft.com/office/powerpoint/2010/main" val="1475448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17</a:t>
            </a:fld>
            <a:endParaRPr lang="en-US"/>
          </a:p>
        </p:txBody>
      </p:sp>
    </p:spTree>
    <p:extLst>
      <p:ext uri="{BB962C8B-B14F-4D97-AF65-F5344CB8AC3E}">
        <p14:creationId xmlns:p14="http://schemas.microsoft.com/office/powerpoint/2010/main" val="313739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22</a:t>
            </a:fld>
            <a:endParaRPr lang="en-US"/>
          </a:p>
        </p:txBody>
      </p:sp>
    </p:spTree>
    <p:extLst>
      <p:ext uri="{BB962C8B-B14F-4D97-AF65-F5344CB8AC3E}">
        <p14:creationId xmlns:p14="http://schemas.microsoft.com/office/powerpoint/2010/main" val="2228453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23</a:t>
            </a:fld>
            <a:endParaRPr lang="en-US"/>
          </a:p>
        </p:txBody>
      </p:sp>
    </p:spTree>
    <p:extLst>
      <p:ext uri="{BB962C8B-B14F-4D97-AF65-F5344CB8AC3E}">
        <p14:creationId xmlns:p14="http://schemas.microsoft.com/office/powerpoint/2010/main" val="405509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24</a:t>
            </a:fld>
            <a:endParaRPr lang="en-US"/>
          </a:p>
        </p:txBody>
      </p:sp>
    </p:spTree>
    <p:extLst>
      <p:ext uri="{BB962C8B-B14F-4D97-AF65-F5344CB8AC3E}">
        <p14:creationId xmlns:p14="http://schemas.microsoft.com/office/powerpoint/2010/main" val="206343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25</a:t>
            </a:fld>
            <a:endParaRPr lang="en-US"/>
          </a:p>
        </p:txBody>
      </p:sp>
    </p:spTree>
    <p:extLst>
      <p:ext uri="{BB962C8B-B14F-4D97-AF65-F5344CB8AC3E}">
        <p14:creationId xmlns:p14="http://schemas.microsoft.com/office/powerpoint/2010/main" val="319931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F9A883-C724-6749-9A58-3E7CD32F2E64}" type="slidenum">
              <a:rPr lang="en-US" smtClean="0"/>
              <a:t>26</a:t>
            </a:fld>
            <a:endParaRPr lang="en-US"/>
          </a:p>
        </p:txBody>
      </p:sp>
    </p:spTree>
    <p:extLst>
      <p:ext uri="{BB962C8B-B14F-4D97-AF65-F5344CB8AC3E}">
        <p14:creationId xmlns:p14="http://schemas.microsoft.com/office/powerpoint/2010/main" val="328328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77AC63-8E4B-4346-B44C-A9DA1EA29A81}" type="datetimeFigureOut">
              <a:rPr lang="en-US" smtClean="0"/>
              <a:t>3/1/22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13306D5-2044-4B48-B5AE-61D5E622B82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588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77AC63-8E4B-4346-B44C-A9DA1EA29A81}" type="datetimeFigureOut">
              <a:rPr lang="en-US" smtClean="0"/>
              <a:t>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06D5-2044-4B48-B5AE-61D5E622B82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95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77AC63-8E4B-4346-B44C-A9DA1EA29A81}" type="datetimeFigureOut">
              <a:rPr lang="en-US" smtClean="0"/>
              <a:t>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06D5-2044-4B48-B5AE-61D5E622B82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76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77AC63-8E4B-4346-B44C-A9DA1EA29A81}" type="datetimeFigureOut">
              <a:rPr lang="en-US" smtClean="0"/>
              <a:t>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06D5-2044-4B48-B5AE-61D5E622B82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26050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7AC63-8E4B-4346-B44C-A9DA1EA29A81}" type="datetimeFigureOut">
              <a:rPr lang="en-US" smtClean="0"/>
              <a:t>3/1/22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306D5-2044-4B48-B5AE-61D5E622B82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560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77AC63-8E4B-4346-B44C-A9DA1EA29A81}" type="datetimeFigureOut">
              <a:rPr lang="en-US" smtClean="0"/>
              <a:t>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306D5-2044-4B48-B5AE-61D5E622B82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657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77AC63-8E4B-4346-B44C-A9DA1EA29A81}" type="datetimeFigureOut">
              <a:rPr lang="en-US" smtClean="0"/>
              <a:t>3/1/22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306D5-2044-4B48-B5AE-61D5E622B82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515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77AC63-8E4B-4346-B44C-A9DA1EA29A81}" type="datetimeFigureOut">
              <a:rPr lang="en-US" smtClean="0"/>
              <a:t>3/1/22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306D5-2044-4B48-B5AE-61D5E622B82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1571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77AC63-8E4B-4346-B44C-A9DA1EA29A81}" type="datetimeFigureOut">
              <a:rPr lang="en-US" smtClean="0"/>
              <a:t>3/1/22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306D5-2044-4B48-B5AE-61D5E622B821}" type="slidenum">
              <a:rPr lang="en-US" smtClean="0"/>
              <a:t>‹#›</a:t>
            </a:fld>
            <a:endParaRPr lang="en-US"/>
          </a:p>
        </p:txBody>
      </p:sp>
    </p:spTree>
    <p:extLst>
      <p:ext uri="{BB962C8B-B14F-4D97-AF65-F5344CB8AC3E}">
        <p14:creationId xmlns:p14="http://schemas.microsoft.com/office/powerpoint/2010/main" val="315495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77AC63-8E4B-4346-B44C-A9DA1EA29A81}" type="datetimeFigureOut">
              <a:rPr lang="en-US" smtClean="0"/>
              <a:t>3/1/22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306D5-2044-4B48-B5AE-61D5E622B82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282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C77AC63-8E4B-4346-B44C-A9DA1EA29A81}" type="datetimeFigureOut">
              <a:rPr lang="en-US" smtClean="0"/>
              <a:t>3/1/22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13306D5-2044-4B48-B5AE-61D5E622B82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541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C77AC63-8E4B-4346-B44C-A9DA1EA29A81}" type="datetimeFigureOut">
              <a:rPr lang="en-US" smtClean="0"/>
              <a:t>3/1/22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13306D5-2044-4B48-B5AE-61D5E622B82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47422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cityofnewyork.us/Education/2016-2017-School-Quality-Report-Results-for-High-S/ewhs-k7um/data"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4B46938-E2B0-444B-B7D4-D9DFBBF870E2}"/>
              </a:ext>
            </a:extLst>
          </p:cNvPr>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r="-1"/>
          <a:stretch/>
        </p:blipFill>
        <p:spPr>
          <a:xfrm>
            <a:off x="20" y="10"/>
            <a:ext cx="12191675" cy="6857990"/>
          </a:xfrm>
          <a:prstGeom prst="rect">
            <a:avLst/>
          </a:prstGeom>
        </p:spPr>
      </p:pic>
      <p:sp>
        <p:nvSpPr>
          <p:cNvPr id="2" name="Title 1">
            <a:extLst>
              <a:ext uri="{FF2B5EF4-FFF2-40B4-BE49-F238E27FC236}">
                <a16:creationId xmlns:a16="http://schemas.microsoft.com/office/drawing/2014/main" id="{7383119D-AADD-D74F-9691-C39F5EE8EE1B}"/>
              </a:ext>
            </a:extLst>
          </p:cNvPr>
          <p:cNvSpPr>
            <a:spLocks noGrp="1"/>
          </p:cNvSpPr>
          <p:nvPr>
            <p:ph type="ctrTitle"/>
          </p:nvPr>
        </p:nvSpPr>
        <p:spPr>
          <a:xfrm>
            <a:off x="4976636" y="992221"/>
            <a:ext cx="6247308" cy="4873558"/>
          </a:xfrm>
        </p:spPr>
        <p:txBody>
          <a:bodyPr anchor="ctr">
            <a:normAutofit/>
          </a:bodyPr>
          <a:lstStyle/>
          <a:p>
            <a:r>
              <a:rPr lang="en-US" sz="4800"/>
              <a:t>NYC High School Educational Outcomes</a:t>
            </a:r>
          </a:p>
        </p:txBody>
      </p:sp>
      <p:sp>
        <p:nvSpPr>
          <p:cNvPr id="3" name="Subtitle 2">
            <a:extLst>
              <a:ext uri="{FF2B5EF4-FFF2-40B4-BE49-F238E27FC236}">
                <a16:creationId xmlns:a16="http://schemas.microsoft.com/office/drawing/2014/main" id="{4AE075AC-6CC2-B24C-A760-3B2C2D95390B}"/>
              </a:ext>
            </a:extLst>
          </p:cNvPr>
          <p:cNvSpPr>
            <a:spLocks noGrp="1"/>
          </p:cNvSpPr>
          <p:nvPr>
            <p:ph type="subTitle" idx="1"/>
          </p:nvPr>
        </p:nvSpPr>
        <p:spPr>
          <a:xfrm>
            <a:off x="968056" y="996610"/>
            <a:ext cx="3363901" cy="4864780"/>
          </a:xfrm>
        </p:spPr>
        <p:txBody>
          <a:bodyPr anchor="ctr">
            <a:normAutofit/>
          </a:bodyPr>
          <a:lstStyle/>
          <a:p>
            <a:pPr algn="r"/>
            <a:r>
              <a:rPr lang="en-US" sz="2000" dirty="0"/>
              <a:t>By:  Austin Jia</a:t>
            </a:r>
          </a:p>
        </p:txBody>
      </p:sp>
      <p:cxnSp>
        <p:nvCxnSpPr>
          <p:cNvPr id="11" name="Straight Connector 1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2723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51F2DCB-26C9-4072-A6BC-CFB1215538F3}"/>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r="-1"/>
          <a:stretch/>
        </p:blipFill>
        <p:spPr>
          <a:xfrm>
            <a:off x="20" y="10"/>
            <a:ext cx="12191675" cy="6857990"/>
          </a:xfrm>
          <a:prstGeom prst="rect">
            <a:avLst/>
          </a:prstGeom>
        </p:spPr>
      </p:pic>
      <p:sp>
        <p:nvSpPr>
          <p:cNvPr id="2" name="Title 1">
            <a:extLst>
              <a:ext uri="{FF2B5EF4-FFF2-40B4-BE49-F238E27FC236}">
                <a16:creationId xmlns:a16="http://schemas.microsoft.com/office/drawing/2014/main" id="{365EC1A8-A5C3-F643-9F0D-28B9DEA8935B}"/>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Exploratory data analysis</a:t>
            </a:r>
          </a:p>
        </p:txBody>
      </p:sp>
      <p:cxnSp>
        <p:nvCxnSpPr>
          <p:cNvPr id="23" name="Straight Connector 22">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112FA3-D360-F94C-AC56-5FC3330AA921}"/>
              </a:ext>
            </a:extLst>
          </p:cNvPr>
          <p:cNvSpPr txBox="1"/>
          <p:nvPr/>
        </p:nvSpPr>
        <p:spPr>
          <a:xfrm>
            <a:off x="1451581" y="2015732"/>
            <a:ext cx="4172212"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endParaRPr lang="en-US" dirty="0"/>
          </a:p>
        </p:txBody>
      </p:sp>
    </p:spTree>
    <p:extLst>
      <p:ext uri="{BB962C8B-B14F-4D97-AF65-F5344CB8AC3E}">
        <p14:creationId xmlns:p14="http://schemas.microsoft.com/office/powerpoint/2010/main" val="186344461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5355-714F-2A49-8F45-6F499880F7E9}"/>
              </a:ext>
            </a:extLst>
          </p:cNvPr>
          <p:cNvSpPr>
            <a:spLocks noGrp="1"/>
          </p:cNvSpPr>
          <p:nvPr>
            <p:ph type="title" idx="4294967295"/>
          </p:nvPr>
        </p:nvSpPr>
        <p:spPr>
          <a:xfrm>
            <a:off x="326365" y="1474367"/>
            <a:ext cx="3025775" cy="1868487"/>
          </a:xfrm>
        </p:spPr>
        <p:txBody>
          <a:bodyPr vert="horz" lIns="91440" tIns="45720" rIns="91440" bIns="0" rtlCol="0" anchor="b">
            <a:normAutofit/>
          </a:bodyPr>
          <a:lstStyle/>
          <a:p>
            <a:r>
              <a:rPr lang="en-US" sz="3600" dirty="0"/>
              <a:t>Race Predictors</a:t>
            </a:r>
          </a:p>
        </p:txBody>
      </p:sp>
      <p:pic>
        <p:nvPicPr>
          <p:cNvPr id="6" name="Picture 5">
            <a:extLst>
              <a:ext uri="{FF2B5EF4-FFF2-40B4-BE49-F238E27FC236}">
                <a16:creationId xmlns:a16="http://schemas.microsoft.com/office/drawing/2014/main" id="{35669593-5F10-A348-8DFB-A9DFCA1BA5F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895847" y="686540"/>
            <a:ext cx="3692411" cy="2270831"/>
          </a:xfrm>
          <a:prstGeom prst="rect">
            <a:avLst/>
          </a:prstGeom>
        </p:spPr>
      </p:pic>
      <p:pic>
        <p:nvPicPr>
          <p:cNvPr id="4" name="Picture 3">
            <a:extLst>
              <a:ext uri="{FF2B5EF4-FFF2-40B4-BE49-F238E27FC236}">
                <a16:creationId xmlns:a16="http://schemas.microsoft.com/office/drawing/2014/main" id="{868D6243-98C0-CA43-B440-1F66683432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7946" y="686540"/>
            <a:ext cx="3692411" cy="2261601"/>
          </a:xfrm>
          <a:prstGeom prst="rect">
            <a:avLst/>
          </a:prstGeom>
        </p:spPr>
      </p:pic>
      <p:pic>
        <p:nvPicPr>
          <p:cNvPr id="7" name="Picture 6">
            <a:extLst>
              <a:ext uri="{FF2B5EF4-FFF2-40B4-BE49-F238E27FC236}">
                <a16:creationId xmlns:a16="http://schemas.microsoft.com/office/drawing/2014/main" id="{C170D5BF-803F-9C4D-96B8-55C096205B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95847" y="3667349"/>
            <a:ext cx="3870266" cy="2265413"/>
          </a:xfrm>
          <a:prstGeom prst="rect">
            <a:avLst/>
          </a:prstGeom>
        </p:spPr>
      </p:pic>
      <p:pic>
        <p:nvPicPr>
          <p:cNvPr id="8" name="Picture 7">
            <a:extLst>
              <a:ext uri="{FF2B5EF4-FFF2-40B4-BE49-F238E27FC236}">
                <a16:creationId xmlns:a16="http://schemas.microsoft.com/office/drawing/2014/main" id="{DB50F5C5-6686-6D49-83A7-F460DDAB6D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97946" y="3677727"/>
            <a:ext cx="3692411" cy="2265413"/>
          </a:xfrm>
          <a:prstGeom prst="rect">
            <a:avLst/>
          </a:prstGeom>
        </p:spPr>
      </p:pic>
      <p:sp>
        <p:nvSpPr>
          <p:cNvPr id="9" name="TextBox 8">
            <a:extLst>
              <a:ext uri="{FF2B5EF4-FFF2-40B4-BE49-F238E27FC236}">
                <a16:creationId xmlns:a16="http://schemas.microsoft.com/office/drawing/2014/main" id="{771CEA4A-8DED-CF41-93D9-1EA9773AA1B2}"/>
              </a:ext>
            </a:extLst>
          </p:cNvPr>
          <p:cNvSpPr txBox="1"/>
          <p:nvPr/>
        </p:nvSpPr>
        <p:spPr>
          <a:xfrm>
            <a:off x="4487333" y="220133"/>
            <a:ext cx="1526059" cy="369332"/>
          </a:xfrm>
          <a:prstGeom prst="rect">
            <a:avLst/>
          </a:prstGeom>
          <a:noFill/>
        </p:spPr>
        <p:txBody>
          <a:bodyPr wrap="none" rtlCol="0">
            <a:spAutoFit/>
          </a:bodyPr>
          <a:lstStyle/>
          <a:p>
            <a:r>
              <a:rPr lang="en-US" dirty="0"/>
              <a:t>Percent White</a:t>
            </a:r>
          </a:p>
        </p:txBody>
      </p:sp>
      <p:sp>
        <p:nvSpPr>
          <p:cNvPr id="20" name="TextBox 19">
            <a:extLst>
              <a:ext uri="{FF2B5EF4-FFF2-40B4-BE49-F238E27FC236}">
                <a16:creationId xmlns:a16="http://schemas.microsoft.com/office/drawing/2014/main" id="{2D732A26-D080-AA4F-8D93-F6CB912B8E0C}"/>
              </a:ext>
            </a:extLst>
          </p:cNvPr>
          <p:cNvSpPr txBox="1"/>
          <p:nvPr/>
        </p:nvSpPr>
        <p:spPr>
          <a:xfrm>
            <a:off x="8909082" y="200290"/>
            <a:ext cx="1450718" cy="369332"/>
          </a:xfrm>
          <a:prstGeom prst="rect">
            <a:avLst/>
          </a:prstGeom>
          <a:noFill/>
        </p:spPr>
        <p:txBody>
          <a:bodyPr wrap="none" rtlCol="0">
            <a:spAutoFit/>
          </a:bodyPr>
          <a:lstStyle/>
          <a:p>
            <a:r>
              <a:rPr lang="en-US" dirty="0"/>
              <a:t>Percent Black</a:t>
            </a:r>
          </a:p>
        </p:txBody>
      </p:sp>
      <p:sp>
        <p:nvSpPr>
          <p:cNvPr id="22" name="TextBox 21">
            <a:extLst>
              <a:ext uri="{FF2B5EF4-FFF2-40B4-BE49-F238E27FC236}">
                <a16:creationId xmlns:a16="http://schemas.microsoft.com/office/drawing/2014/main" id="{A9BFF779-9F3A-7C45-BBD2-170084C2E5CE}"/>
              </a:ext>
            </a:extLst>
          </p:cNvPr>
          <p:cNvSpPr txBox="1"/>
          <p:nvPr/>
        </p:nvSpPr>
        <p:spPr>
          <a:xfrm>
            <a:off x="4318092" y="3150746"/>
            <a:ext cx="1748877" cy="369332"/>
          </a:xfrm>
          <a:prstGeom prst="rect">
            <a:avLst/>
          </a:prstGeom>
          <a:noFill/>
        </p:spPr>
        <p:txBody>
          <a:bodyPr wrap="none" rtlCol="0">
            <a:spAutoFit/>
          </a:bodyPr>
          <a:lstStyle/>
          <a:p>
            <a:r>
              <a:rPr lang="en-US" dirty="0"/>
              <a:t>Percent Hispanic</a:t>
            </a:r>
          </a:p>
        </p:txBody>
      </p:sp>
      <p:sp>
        <p:nvSpPr>
          <p:cNvPr id="24" name="TextBox 23">
            <a:extLst>
              <a:ext uri="{FF2B5EF4-FFF2-40B4-BE49-F238E27FC236}">
                <a16:creationId xmlns:a16="http://schemas.microsoft.com/office/drawing/2014/main" id="{4EB790D1-85DE-D342-A6B7-5B0DDDBDA0A8}"/>
              </a:ext>
            </a:extLst>
          </p:cNvPr>
          <p:cNvSpPr txBox="1"/>
          <p:nvPr/>
        </p:nvSpPr>
        <p:spPr>
          <a:xfrm>
            <a:off x="8909082" y="3158188"/>
            <a:ext cx="1443665" cy="369332"/>
          </a:xfrm>
          <a:prstGeom prst="rect">
            <a:avLst/>
          </a:prstGeom>
          <a:noFill/>
        </p:spPr>
        <p:txBody>
          <a:bodyPr wrap="none" rtlCol="0">
            <a:spAutoFit/>
          </a:bodyPr>
          <a:lstStyle/>
          <a:p>
            <a:r>
              <a:rPr lang="en-US" dirty="0"/>
              <a:t>Percent Asian</a:t>
            </a:r>
          </a:p>
        </p:txBody>
      </p:sp>
    </p:spTree>
    <p:extLst>
      <p:ext uri="{BB962C8B-B14F-4D97-AF65-F5344CB8AC3E}">
        <p14:creationId xmlns:p14="http://schemas.microsoft.com/office/powerpoint/2010/main" val="1027201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5355-714F-2A49-8F45-6F499880F7E9}"/>
              </a:ext>
            </a:extLst>
          </p:cNvPr>
          <p:cNvSpPr>
            <a:spLocks noGrp="1"/>
          </p:cNvSpPr>
          <p:nvPr>
            <p:ph type="title" idx="4294967295"/>
          </p:nvPr>
        </p:nvSpPr>
        <p:spPr>
          <a:xfrm>
            <a:off x="326365" y="1474367"/>
            <a:ext cx="3025775" cy="1868487"/>
          </a:xfrm>
        </p:spPr>
        <p:txBody>
          <a:bodyPr vert="horz" lIns="91440" tIns="45720" rIns="91440" bIns="0" rtlCol="0" anchor="b">
            <a:normAutofit fontScale="90000"/>
          </a:bodyPr>
          <a:lstStyle/>
          <a:p>
            <a:r>
              <a:rPr lang="en-US" sz="3600" dirty="0"/>
              <a:t>Student </a:t>
            </a:r>
            <a:br>
              <a:rPr lang="en-US" sz="3600" dirty="0"/>
            </a:br>
            <a:r>
              <a:rPr lang="en-US" sz="3600" dirty="0"/>
              <a:t>Composition Predictors</a:t>
            </a:r>
          </a:p>
        </p:txBody>
      </p:sp>
      <p:sp>
        <p:nvSpPr>
          <p:cNvPr id="9" name="TextBox 8">
            <a:extLst>
              <a:ext uri="{FF2B5EF4-FFF2-40B4-BE49-F238E27FC236}">
                <a16:creationId xmlns:a16="http://schemas.microsoft.com/office/drawing/2014/main" id="{771CEA4A-8DED-CF41-93D9-1EA9773AA1B2}"/>
              </a:ext>
            </a:extLst>
          </p:cNvPr>
          <p:cNvSpPr txBox="1"/>
          <p:nvPr/>
        </p:nvSpPr>
        <p:spPr>
          <a:xfrm>
            <a:off x="4487333" y="220133"/>
            <a:ext cx="2262158" cy="369332"/>
          </a:xfrm>
          <a:prstGeom prst="rect">
            <a:avLst/>
          </a:prstGeom>
          <a:noFill/>
        </p:spPr>
        <p:txBody>
          <a:bodyPr wrap="none" rtlCol="0">
            <a:spAutoFit/>
          </a:bodyPr>
          <a:lstStyle/>
          <a:p>
            <a:r>
              <a:rPr lang="en-US" dirty="0"/>
              <a:t>Economic Need Index</a:t>
            </a:r>
          </a:p>
        </p:txBody>
      </p:sp>
      <p:pic>
        <p:nvPicPr>
          <p:cNvPr id="3" name="Picture 2">
            <a:extLst>
              <a:ext uri="{FF2B5EF4-FFF2-40B4-BE49-F238E27FC236}">
                <a16:creationId xmlns:a16="http://schemas.microsoft.com/office/drawing/2014/main" id="{5B0B9C75-1B0A-A748-8FA6-744807EC3E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01577" y="869950"/>
            <a:ext cx="3543878" cy="2178050"/>
          </a:xfrm>
          <a:prstGeom prst="rect">
            <a:avLst/>
          </a:prstGeom>
        </p:spPr>
      </p:pic>
      <p:pic>
        <p:nvPicPr>
          <p:cNvPr id="5" name="Picture 4">
            <a:extLst>
              <a:ext uri="{FF2B5EF4-FFF2-40B4-BE49-F238E27FC236}">
                <a16:creationId xmlns:a16="http://schemas.microsoft.com/office/drawing/2014/main" id="{A9268BD4-00BF-6A4D-937F-87356CCC2F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94891" y="813635"/>
            <a:ext cx="3670743" cy="2234365"/>
          </a:xfrm>
          <a:prstGeom prst="rect">
            <a:avLst/>
          </a:prstGeom>
        </p:spPr>
      </p:pic>
      <p:sp>
        <p:nvSpPr>
          <p:cNvPr id="13" name="TextBox 12">
            <a:extLst>
              <a:ext uri="{FF2B5EF4-FFF2-40B4-BE49-F238E27FC236}">
                <a16:creationId xmlns:a16="http://schemas.microsoft.com/office/drawing/2014/main" id="{E53AC8D5-E9F0-B044-8376-64C5B7F13D86}"/>
              </a:ext>
            </a:extLst>
          </p:cNvPr>
          <p:cNvSpPr txBox="1"/>
          <p:nvPr/>
        </p:nvSpPr>
        <p:spPr>
          <a:xfrm>
            <a:off x="8746786" y="220133"/>
            <a:ext cx="2576346" cy="369332"/>
          </a:xfrm>
          <a:prstGeom prst="rect">
            <a:avLst/>
          </a:prstGeom>
          <a:noFill/>
        </p:spPr>
        <p:txBody>
          <a:bodyPr wrap="none" rtlCol="0">
            <a:spAutoFit/>
          </a:bodyPr>
          <a:lstStyle/>
          <a:p>
            <a:r>
              <a:rPr lang="en-US" dirty="0"/>
              <a:t>% Students w/ Disabilities</a:t>
            </a:r>
          </a:p>
        </p:txBody>
      </p:sp>
      <p:pic>
        <p:nvPicPr>
          <p:cNvPr id="10" name="Picture 9">
            <a:extLst>
              <a:ext uri="{FF2B5EF4-FFF2-40B4-BE49-F238E27FC236}">
                <a16:creationId xmlns:a16="http://schemas.microsoft.com/office/drawing/2014/main" id="{311DA323-43C6-E243-A978-8E9210681A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01577" y="3810000"/>
            <a:ext cx="3538319" cy="2178050"/>
          </a:xfrm>
          <a:prstGeom prst="rect">
            <a:avLst/>
          </a:prstGeom>
        </p:spPr>
      </p:pic>
      <p:sp>
        <p:nvSpPr>
          <p:cNvPr id="15" name="TextBox 14">
            <a:extLst>
              <a:ext uri="{FF2B5EF4-FFF2-40B4-BE49-F238E27FC236}">
                <a16:creationId xmlns:a16="http://schemas.microsoft.com/office/drawing/2014/main" id="{E1DA6605-81B8-0847-86D9-18728A479768}"/>
              </a:ext>
            </a:extLst>
          </p:cNvPr>
          <p:cNvSpPr txBox="1"/>
          <p:nvPr/>
        </p:nvSpPr>
        <p:spPr>
          <a:xfrm>
            <a:off x="4351869" y="3328485"/>
            <a:ext cx="2832827" cy="369332"/>
          </a:xfrm>
          <a:prstGeom prst="rect">
            <a:avLst/>
          </a:prstGeom>
          <a:noFill/>
        </p:spPr>
        <p:txBody>
          <a:bodyPr wrap="none" rtlCol="0">
            <a:spAutoFit/>
          </a:bodyPr>
          <a:lstStyle/>
          <a:p>
            <a:r>
              <a:rPr lang="en-US" dirty="0"/>
              <a:t>% English Language Learners</a:t>
            </a:r>
          </a:p>
        </p:txBody>
      </p:sp>
      <p:pic>
        <p:nvPicPr>
          <p:cNvPr id="11" name="Picture 10">
            <a:extLst>
              <a:ext uri="{FF2B5EF4-FFF2-40B4-BE49-F238E27FC236}">
                <a16:creationId xmlns:a16="http://schemas.microsoft.com/office/drawing/2014/main" id="{5FF0E113-D162-7945-B412-C315BA596F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94891" y="3810000"/>
            <a:ext cx="3602635" cy="2178050"/>
          </a:xfrm>
          <a:prstGeom prst="rect">
            <a:avLst/>
          </a:prstGeom>
        </p:spPr>
      </p:pic>
      <p:sp>
        <p:nvSpPr>
          <p:cNvPr id="17" name="TextBox 16">
            <a:extLst>
              <a:ext uri="{FF2B5EF4-FFF2-40B4-BE49-F238E27FC236}">
                <a16:creationId xmlns:a16="http://schemas.microsoft.com/office/drawing/2014/main" id="{3698FB1C-4C6E-9643-9949-117C8185C270}"/>
              </a:ext>
            </a:extLst>
          </p:cNvPr>
          <p:cNvSpPr txBox="1"/>
          <p:nvPr/>
        </p:nvSpPr>
        <p:spPr>
          <a:xfrm>
            <a:off x="8490305" y="3328485"/>
            <a:ext cx="2638094" cy="369332"/>
          </a:xfrm>
          <a:prstGeom prst="rect">
            <a:avLst/>
          </a:prstGeom>
          <a:noFill/>
        </p:spPr>
        <p:txBody>
          <a:bodyPr wrap="none" rtlCol="0">
            <a:spAutoFit/>
          </a:bodyPr>
          <a:lstStyle/>
          <a:p>
            <a:r>
              <a:rPr lang="en-US" dirty="0"/>
              <a:t>% Students </a:t>
            </a:r>
            <a:r>
              <a:rPr lang="en-US" dirty="0" err="1"/>
              <a:t>Undercredited</a:t>
            </a:r>
            <a:endParaRPr lang="en-US" dirty="0"/>
          </a:p>
        </p:txBody>
      </p:sp>
    </p:spTree>
    <p:extLst>
      <p:ext uri="{BB962C8B-B14F-4D97-AF65-F5344CB8AC3E}">
        <p14:creationId xmlns:p14="http://schemas.microsoft.com/office/powerpoint/2010/main" val="20462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5355-714F-2A49-8F45-6F499880F7E9}"/>
              </a:ext>
            </a:extLst>
          </p:cNvPr>
          <p:cNvSpPr>
            <a:spLocks noGrp="1"/>
          </p:cNvSpPr>
          <p:nvPr>
            <p:ph type="title" idx="4294967295"/>
          </p:nvPr>
        </p:nvSpPr>
        <p:spPr>
          <a:xfrm>
            <a:off x="326365" y="1474367"/>
            <a:ext cx="3025775" cy="1868487"/>
          </a:xfrm>
        </p:spPr>
        <p:txBody>
          <a:bodyPr vert="horz" lIns="91440" tIns="45720" rIns="91440" bIns="0" rtlCol="0" anchor="b">
            <a:normAutofit/>
          </a:bodyPr>
          <a:lstStyle/>
          <a:p>
            <a:r>
              <a:rPr lang="en-US" sz="3600" dirty="0"/>
              <a:t>School-Specific Predictors</a:t>
            </a:r>
          </a:p>
        </p:txBody>
      </p:sp>
      <p:sp>
        <p:nvSpPr>
          <p:cNvPr id="9" name="TextBox 8">
            <a:extLst>
              <a:ext uri="{FF2B5EF4-FFF2-40B4-BE49-F238E27FC236}">
                <a16:creationId xmlns:a16="http://schemas.microsoft.com/office/drawing/2014/main" id="{771CEA4A-8DED-CF41-93D9-1EA9773AA1B2}"/>
              </a:ext>
            </a:extLst>
          </p:cNvPr>
          <p:cNvSpPr txBox="1"/>
          <p:nvPr/>
        </p:nvSpPr>
        <p:spPr>
          <a:xfrm>
            <a:off x="4487333" y="220133"/>
            <a:ext cx="2508379" cy="369332"/>
          </a:xfrm>
          <a:prstGeom prst="rect">
            <a:avLst/>
          </a:prstGeom>
          <a:noFill/>
        </p:spPr>
        <p:txBody>
          <a:bodyPr wrap="none" rtlCol="0">
            <a:spAutoFit/>
          </a:bodyPr>
          <a:lstStyle/>
          <a:p>
            <a:r>
              <a:rPr lang="en-US" dirty="0"/>
              <a:t>Student Attendance Rate</a:t>
            </a:r>
          </a:p>
        </p:txBody>
      </p:sp>
      <p:sp>
        <p:nvSpPr>
          <p:cNvPr id="13" name="TextBox 12">
            <a:extLst>
              <a:ext uri="{FF2B5EF4-FFF2-40B4-BE49-F238E27FC236}">
                <a16:creationId xmlns:a16="http://schemas.microsoft.com/office/drawing/2014/main" id="{E53AC8D5-E9F0-B044-8376-64C5B7F13D86}"/>
              </a:ext>
            </a:extLst>
          </p:cNvPr>
          <p:cNvSpPr txBox="1"/>
          <p:nvPr/>
        </p:nvSpPr>
        <p:spPr>
          <a:xfrm>
            <a:off x="8746786" y="220133"/>
            <a:ext cx="2521844" cy="369332"/>
          </a:xfrm>
          <a:prstGeom prst="rect">
            <a:avLst/>
          </a:prstGeom>
          <a:noFill/>
        </p:spPr>
        <p:txBody>
          <a:bodyPr wrap="none" rtlCol="0">
            <a:spAutoFit/>
          </a:bodyPr>
          <a:lstStyle/>
          <a:p>
            <a:r>
              <a:rPr lang="en-US" dirty="0"/>
              <a:t>Teacher Attendance Rate</a:t>
            </a:r>
          </a:p>
        </p:txBody>
      </p:sp>
      <p:sp>
        <p:nvSpPr>
          <p:cNvPr id="15" name="TextBox 14">
            <a:extLst>
              <a:ext uri="{FF2B5EF4-FFF2-40B4-BE49-F238E27FC236}">
                <a16:creationId xmlns:a16="http://schemas.microsoft.com/office/drawing/2014/main" id="{E1DA6605-81B8-0847-86D9-18728A479768}"/>
              </a:ext>
            </a:extLst>
          </p:cNvPr>
          <p:cNvSpPr txBox="1"/>
          <p:nvPr/>
        </p:nvSpPr>
        <p:spPr>
          <a:xfrm>
            <a:off x="4351869" y="3328485"/>
            <a:ext cx="2017540" cy="369332"/>
          </a:xfrm>
          <a:prstGeom prst="rect">
            <a:avLst/>
          </a:prstGeom>
          <a:noFill/>
        </p:spPr>
        <p:txBody>
          <a:bodyPr wrap="none" rtlCol="0">
            <a:spAutoFit/>
          </a:bodyPr>
          <a:lstStyle/>
          <a:p>
            <a:r>
              <a:rPr lang="en-US" dirty="0"/>
              <a:t>Teacher Experience</a:t>
            </a:r>
          </a:p>
        </p:txBody>
      </p:sp>
      <p:sp>
        <p:nvSpPr>
          <p:cNvPr id="17" name="TextBox 16">
            <a:extLst>
              <a:ext uri="{FF2B5EF4-FFF2-40B4-BE49-F238E27FC236}">
                <a16:creationId xmlns:a16="http://schemas.microsoft.com/office/drawing/2014/main" id="{3698FB1C-4C6E-9643-9949-117C8185C270}"/>
              </a:ext>
            </a:extLst>
          </p:cNvPr>
          <p:cNvSpPr txBox="1"/>
          <p:nvPr/>
        </p:nvSpPr>
        <p:spPr>
          <a:xfrm>
            <a:off x="8957301" y="3314979"/>
            <a:ext cx="2077813" cy="369332"/>
          </a:xfrm>
          <a:prstGeom prst="rect">
            <a:avLst/>
          </a:prstGeom>
          <a:noFill/>
        </p:spPr>
        <p:txBody>
          <a:bodyPr wrap="none" rtlCol="0">
            <a:spAutoFit/>
          </a:bodyPr>
          <a:lstStyle/>
          <a:p>
            <a:r>
              <a:rPr lang="en-US" dirty="0"/>
              <a:t>Principal Experience</a:t>
            </a:r>
          </a:p>
        </p:txBody>
      </p:sp>
      <p:pic>
        <p:nvPicPr>
          <p:cNvPr id="4" name="Picture 3">
            <a:extLst>
              <a:ext uri="{FF2B5EF4-FFF2-40B4-BE49-F238E27FC236}">
                <a16:creationId xmlns:a16="http://schemas.microsoft.com/office/drawing/2014/main" id="{FD27625A-90FE-D14F-9C27-318662EC98D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95178" y="771071"/>
            <a:ext cx="3748982" cy="2294857"/>
          </a:xfrm>
          <a:prstGeom prst="rect">
            <a:avLst/>
          </a:prstGeom>
        </p:spPr>
      </p:pic>
      <p:pic>
        <p:nvPicPr>
          <p:cNvPr id="6" name="Picture 5">
            <a:extLst>
              <a:ext uri="{FF2B5EF4-FFF2-40B4-BE49-F238E27FC236}">
                <a16:creationId xmlns:a16="http://schemas.microsoft.com/office/drawing/2014/main" id="{63BE6280-2437-5A4D-AF0E-CC0468E46F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33216" y="771071"/>
            <a:ext cx="3748984" cy="2261428"/>
          </a:xfrm>
          <a:prstGeom prst="rect">
            <a:avLst/>
          </a:prstGeom>
        </p:spPr>
      </p:pic>
      <p:pic>
        <p:nvPicPr>
          <p:cNvPr id="7" name="Picture 6">
            <a:extLst>
              <a:ext uri="{FF2B5EF4-FFF2-40B4-BE49-F238E27FC236}">
                <a16:creationId xmlns:a16="http://schemas.microsoft.com/office/drawing/2014/main" id="{0BACE1C2-18C3-3E40-BCB6-C79EA15B0C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95177" y="3792072"/>
            <a:ext cx="3610042" cy="2204763"/>
          </a:xfrm>
          <a:prstGeom prst="rect">
            <a:avLst/>
          </a:prstGeom>
        </p:spPr>
      </p:pic>
      <p:pic>
        <p:nvPicPr>
          <p:cNvPr id="8" name="Picture 7">
            <a:extLst>
              <a:ext uri="{FF2B5EF4-FFF2-40B4-BE49-F238E27FC236}">
                <a16:creationId xmlns:a16="http://schemas.microsoft.com/office/drawing/2014/main" id="{18D38B5D-050E-CC4F-AA90-850410412B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33216" y="3809725"/>
            <a:ext cx="3657806" cy="2204763"/>
          </a:xfrm>
          <a:prstGeom prst="rect">
            <a:avLst/>
          </a:prstGeom>
        </p:spPr>
      </p:pic>
    </p:spTree>
    <p:extLst>
      <p:ext uri="{BB962C8B-B14F-4D97-AF65-F5344CB8AC3E}">
        <p14:creationId xmlns:p14="http://schemas.microsoft.com/office/powerpoint/2010/main" val="902163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5355-714F-2A49-8F45-6F499880F7E9}"/>
              </a:ext>
            </a:extLst>
          </p:cNvPr>
          <p:cNvSpPr>
            <a:spLocks noGrp="1"/>
          </p:cNvSpPr>
          <p:nvPr>
            <p:ph type="title" idx="4294967295"/>
          </p:nvPr>
        </p:nvSpPr>
        <p:spPr>
          <a:xfrm>
            <a:off x="326365" y="1474367"/>
            <a:ext cx="3025775" cy="1868487"/>
          </a:xfrm>
        </p:spPr>
        <p:txBody>
          <a:bodyPr vert="horz" lIns="91440" tIns="45720" rIns="91440" bIns="0" rtlCol="0" anchor="b">
            <a:normAutofit/>
          </a:bodyPr>
          <a:lstStyle/>
          <a:p>
            <a:r>
              <a:rPr lang="en-US" sz="3600" dirty="0"/>
              <a:t>Subjective rating metrics</a:t>
            </a:r>
          </a:p>
        </p:txBody>
      </p:sp>
      <p:sp>
        <p:nvSpPr>
          <p:cNvPr id="9" name="TextBox 8">
            <a:extLst>
              <a:ext uri="{FF2B5EF4-FFF2-40B4-BE49-F238E27FC236}">
                <a16:creationId xmlns:a16="http://schemas.microsoft.com/office/drawing/2014/main" id="{771CEA4A-8DED-CF41-93D9-1EA9773AA1B2}"/>
              </a:ext>
            </a:extLst>
          </p:cNvPr>
          <p:cNvSpPr txBox="1"/>
          <p:nvPr/>
        </p:nvSpPr>
        <p:spPr>
          <a:xfrm>
            <a:off x="4487333" y="220133"/>
            <a:ext cx="2446888" cy="369332"/>
          </a:xfrm>
          <a:prstGeom prst="rect">
            <a:avLst/>
          </a:prstGeom>
          <a:noFill/>
        </p:spPr>
        <p:txBody>
          <a:bodyPr wrap="none" rtlCol="0">
            <a:spAutoFit/>
          </a:bodyPr>
          <a:lstStyle/>
          <a:p>
            <a:r>
              <a:rPr lang="en-US" dirty="0"/>
              <a:t>Supportive Environment</a:t>
            </a:r>
          </a:p>
        </p:txBody>
      </p:sp>
      <p:sp>
        <p:nvSpPr>
          <p:cNvPr id="13" name="TextBox 12">
            <a:extLst>
              <a:ext uri="{FF2B5EF4-FFF2-40B4-BE49-F238E27FC236}">
                <a16:creationId xmlns:a16="http://schemas.microsoft.com/office/drawing/2014/main" id="{E53AC8D5-E9F0-B044-8376-64C5B7F13D86}"/>
              </a:ext>
            </a:extLst>
          </p:cNvPr>
          <p:cNvSpPr txBox="1"/>
          <p:nvPr/>
        </p:nvSpPr>
        <p:spPr>
          <a:xfrm>
            <a:off x="8746786" y="220133"/>
            <a:ext cx="2521844" cy="369332"/>
          </a:xfrm>
          <a:prstGeom prst="rect">
            <a:avLst/>
          </a:prstGeom>
          <a:noFill/>
        </p:spPr>
        <p:txBody>
          <a:bodyPr wrap="none" rtlCol="0">
            <a:spAutoFit/>
          </a:bodyPr>
          <a:lstStyle/>
          <a:p>
            <a:r>
              <a:rPr lang="en-US" dirty="0"/>
              <a:t>Teacher Attendance Rate</a:t>
            </a:r>
          </a:p>
        </p:txBody>
      </p:sp>
      <p:sp>
        <p:nvSpPr>
          <p:cNvPr id="15" name="TextBox 14">
            <a:extLst>
              <a:ext uri="{FF2B5EF4-FFF2-40B4-BE49-F238E27FC236}">
                <a16:creationId xmlns:a16="http://schemas.microsoft.com/office/drawing/2014/main" id="{E1DA6605-81B8-0847-86D9-18728A479768}"/>
              </a:ext>
            </a:extLst>
          </p:cNvPr>
          <p:cNvSpPr txBox="1"/>
          <p:nvPr/>
        </p:nvSpPr>
        <p:spPr>
          <a:xfrm>
            <a:off x="4931236" y="3362381"/>
            <a:ext cx="1824859" cy="369332"/>
          </a:xfrm>
          <a:prstGeom prst="rect">
            <a:avLst/>
          </a:prstGeom>
          <a:noFill/>
        </p:spPr>
        <p:txBody>
          <a:bodyPr wrap="none" rtlCol="0">
            <a:spAutoFit/>
          </a:bodyPr>
          <a:lstStyle/>
          <a:p>
            <a:r>
              <a:rPr lang="en-US" dirty="0"/>
              <a:t>Curriculum Rigor</a:t>
            </a:r>
          </a:p>
        </p:txBody>
      </p:sp>
      <p:sp>
        <p:nvSpPr>
          <p:cNvPr id="17" name="TextBox 16">
            <a:extLst>
              <a:ext uri="{FF2B5EF4-FFF2-40B4-BE49-F238E27FC236}">
                <a16:creationId xmlns:a16="http://schemas.microsoft.com/office/drawing/2014/main" id="{3698FB1C-4C6E-9643-9949-117C8185C270}"/>
              </a:ext>
            </a:extLst>
          </p:cNvPr>
          <p:cNvSpPr txBox="1"/>
          <p:nvPr/>
        </p:nvSpPr>
        <p:spPr>
          <a:xfrm>
            <a:off x="8957301" y="3314979"/>
            <a:ext cx="1559081" cy="369332"/>
          </a:xfrm>
          <a:prstGeom prst="rect">
            <a:avLst/>
          </a:prstGeom>
          <a:noFill/>
        </p:spPr>
        <p:txBody>
          <a:bodyPr wrap="none" rtlCol="0">
            <a:spAutoFit/>
          </a:bodyPr>
          <a:lstStyle/>
          <a:p>
            <a:r>
              <a:rPr lang="en-US" dirty="0"/>
              <a:t>Teacher Rating</a:t>
            </a:r>
          </a:p>
        </p:txBody>
      </p:sp>
      <p:pic>
        <p:nvPicPr>
          <p:cNvPr id="3" name="Picture 2">
            <a:extLst>
              <a:ext uri="{FF2B5EF4-FFF2-40B4-BE49-F238E27FC236}">
                <a16:creationId xmlns:a16="http://schemas.microsoft.com/office/drawing/2014/main" id="{C1B55015-D030-4A48-97E8-B596B7D2DA7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82136" y="781195"/>
            <a:ext cx="3649710" cy="2250166"/>
          </a:xfrm>
          <a:prstGeom prst="rect">
            <a:avLst/>
          </a:prstGeom>
        </p:spPr>
      </p:pic>
      <p:pic>
        <p:nvPicPr>
          <p:cNvPr id="5" name="Picture 4">
            <a:extLst>
              <a:ext uri="{FF2B5EF4-FFF2-40B4-BE49-F238E27FC236}">
                <a16:creationId xmlns:a16="http://schemas.microsoft.com/office/drawing/2014/main" id="{C2EB8ACE-AF70-254F-8450-9DBF148B00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20075" y="824756"/>
            <a:ext cx="3649710" cy="2206606"/>
          </a:xfrm>
          <a:prstGeom prst="rect">
            <a:avLst/>
          </a:prstGeom>
        </p:spPr>
      </p:pic>
      <p:pic>
        <p:nvPicPr>
          <p:cNvPr id="10" name="Picture 9">
            <a:extLst>
              <a:ext uri="{FF2B5EF4-FFF2-40B4-BE49-F238E27FC236}">
                <a16:creationId xmlns:a16="http://schemas.microsoft.com/office/drawing/2014/main" id="{1CD28699-023A-2F43-AA02-71000EB5B7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1110" y="3733675"/>
            <a:ext cx="3650736" cy="2250166"/>
          </a:xfrm>
          <a:prstGeom prst="rect">
            <a:avLst/>
          </a:prstGeom>
        </p:spPr>
      </p:pic>
      <p:pic>
        <p:nvPicPr>
          <p:cNvPr id="11" name="Picture 10">
            <a:extLst>
              <a:ext uri="{FF2B5EF4-FFF2-40B4-BE49-F238E27FC236}">
                <a16:creationId xmlns:a16="http://schemas.microsoft.com/office/drawing/2014/main" id="{EC2B670A-C453-124F-A788-D96F8C791C0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20075" y="3733675"/>
            <a:ext cx="3650736" cy="2263794"/>
          </a:xfrm>
          <a:prstGeom prst="rect">
            <a:avLst/>
          </a:prstGeom>
        </p:spPr>
      </p:pic>
    </p:spTree>
    <p:extLst>
      <p:ext uri="{BB962C8B-B14F-4D97-AF65-F5344CB8AC3E}">
        <p14:creationId xmlns:p14="http://schemas.microsoft.com/office/powerpoint/2010/main" val="3465452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C9E5DFF-BBE5-41EE-8D49-3E09E849A59F}"/>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r="-1" b="-1"/>
          <a:stretch/>
        </p:blipFill>
        <p:spPr>
          <a:xfrm>
            <a:off x="20" y="10"/>
            <a:ext cx="12191675" cy="6857990"/>
          </a:xfrm>
          <a:prstGeom prst="rect">
            <a:avLst/>
          </a:prstGeom>
        </p:spPr>
      </p:pic>
      <p:sp>
        <p:nvSpPr>
          <p:cNvPr id="4" name="Title 3">
            <a:extLst>
              <a:ext uri="{FF2B5EF4-FFF2-40B4-BE49-F238E27FC236}">
                <a16:creationId xmlns:a16="http://schemas.microsoft.com/office/drawing/2014/main" id="{BAA21884-4A8F-6946-A9AD-190943CF4CCF}"/>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Modeling</a:t>
            </a: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7311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Model Selection</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r>
              <a:rPr lang="en-US" dirty="0"/>
              <a:t>Tried Ordinary Logit, Ridge, Lasso, and Random Forest</a:t>
            </a:r>
          </a:p>
          <a:p>
            <a:r>
              <a:rPr lang="en-US" dirty="0"/>
              <a:t>Accuracy highest for ordinary logistic</a:t>
            </a:r>
          </a:p>
          <a:p>
            <a:r>
              <a:rPr lang="en-US" dirty="0"/>
              <a:t>Sacrificed 1% prediction accuracy to address high p-values and collinearity</a:t>
            </a:r>
          </a:p>
          <a:p>
            <a:pPr marL="0" indent="0">
              <a:buNone/>
            </a:pPr>
            <a:endParaRPr lang="en-US" dirty="0"/>
          </a:p>
        </p:txBody>
      </p:sp>
      <p:pic>
        <p:nvPicPr>
          <p:cNvPr id="6" name="Picture 5">
            <a:extLst>
              <a:ext uri="{FF2B5EF4-FFF2-40B4-BE49-F238E27FC236}">
                <a16:creationId xmlns:a16="http://schemas.microsoft.com/office/drawing/2014/main" id="{FDDA4690-A3D4-0644-905F-74C1ECD47947}"/>
              </a:ext>
            </a:extLst>
          </p:cNvPr>
          <p:cNvPicPr>
            <a:picLocks noChangeAspect="1"/>
          </p:cNvPicPr>
          <p:nvPr/>
        </p:nvPicPr>
        <p:blipFill>
          <a:blip r:embed="rId3"/>
          <a:stretch>
            <a:fillRect/>
          </a:stretch>
        </p:blipFill>
        <p:spPr>
          <a:xfrm>
            <a:off x="6094411" y="1711513"/>
            <a:ext cx="4960442" cy="2848902"/>
          </a:xfrm>
          <a:prstGeom prst="rect">
            <a:avLst/>
          </a:prstGeom>
        </p:spPr>
      </p:pic>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Left Arrow 3">
            <a:extLst>
              <a:ext uri="{FF2B5EF4-FFF2-40B4-BE49-F238E27FC236}">
                <a16:creationId xmlns:a16="http://schemas.microsoft.com/office/drawing/2014/main" id="{D0F57160-8F63-944E-A9C3-3964D2C16B2C}"/>
              </a:ext>
            </a:extLst>
          </p:cNvPr>
          <p:cNvSpPr/>
          <p:nvPr/>
        </p:nvSpPr>
        <p:spPr>
          <a:xfrm>
            <a:off x="11162390" y="3092823"/>
            <a:ext cx="555812" cy="4123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A452D680-64AE-6048-A282-6FC35863B4AC}"/>
              </a:ext>
            </a:extLst>
          </p:cNvPr>
          <p:cNvSpPr/>
          <p:nvPr/>
        </p:nvSpPr>
        <p:spPr>
          <a:xfrm>
            <a:off x="6094411" y="3092823"/>
            <a:ext cx="4960442" cy="530295"/>
          </a:xfrm>
          <a:prstGeom prst="frame">
            <a:avLst>
              <a:gd name="adj1" fmla="val 69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9461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53BCBDA0-B0C9-42BC-BE2C-DF519764B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102F3E-7280-4B59-9592-F21C3228D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8673476" y="1468464"/>
            <a:ext cx="2858835" cy="1873219"/>
          </a:xfrm>
        </p:spPr>
        <p:txBody>
          <a:bodyPr vert="horz" lIns="91440" tIns="45720" rIns="91440" bIns="0" rtlCol="0" anchor="b">
            <a:normAutofit/>
          </a:bodyPr>
          <a:lstStyle/>
          <a:p>
            <a:r>
              <a:rPr lang="en-US" sz="2800"/>
              <a:t>Ridge Regression Model Specification</a:t>
            </a:r>
          </a:p>
        </p:txBody>
      </p:sp>
      <p:grpSp>
        <p:nvGrpSpPr>
          <p:cNvPr id="25" name="Group 24">
            <a:extLst>
              <a:ext uri="{FF2B5EF4-FFF2-40B4-BE49-F238E27FC236}">
                <a16:creationId xmlns:a16="http://schemas.microsoft.com/office/drawing/2014/main" id="{25EDF7C4-5E26-4C12-99F9-450E1F8D34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418" y="477854"/>
            <a:ext cx="3690924" cy="1899398"/>
            <a:chOff x="7807230" y="2012810"/>
            <a:chExt cx="3251252" cy="3459865"/>
          </a:xfrm>
        </p:grpSpPr>
        <p:sp>
          <p:nvSpPr>
            <p:cNvPr id="26" name="Rectangle 25">
              <a:extLst>
                <a:ext uri="{FF2B5EF4-FFF2-40B4-BE49-F238E27FC236}">
                  <a16:creationId xmlns:a16="http://schemas.microsoft.com/office/drawing/2014/main" id="{113AD1DA-324B-4C52-BAD5-A900C67CE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A24AB38-871C-436B-A8AD-C93C66084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0F5AEF3-8E0C-CF48-93C0-AF20F67981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8859" y="1250267"/>
            <a:ext cx="3360091" cy="352809"/>
          </a:xfrm>
          <a:prstGeom prst="rect">
            <a:avLst/>
          </a:prstGeom>
        </p:spPr>
      </p:pic>
      <p:cxnSp>
        <p:nvCxnSpPr>
          <p:cNvPr id="29" name="Straight Connector 28">
            <a:extLst>
              <a:ext uri="{FF2B5EF4-FFF2-40B4-BE49-F238E27FC236}">
                <a16:creationId xmlns:a16="http://schemas.microsoft.com/office/drawing/2014/main" id="{963F1DFB-543F-4731-B9C5-5BAE36194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1" name="Rectangle 30">
            <a:extLst>
              <a:ext uri="{FF2B5EF4-FFF2-40B4-BE49-F238E27FC236}">
                <a16:creationId xmlns:a16="http://schemas.microsoft.com/office/drawing/2014/main" id="{1D0A0BD5-DCC0-405E-B791-1A7F32BC5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132" y="5447610"/>
            <a:ext cx="163726" cy="164592"/>
          </a:xfrm>
          <a:prstGeom prst="rect">
            <a:avLst/>
          </a:prstGeom>
          <a:solidFill>
            <a:srgbClr val="FF2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49C24BF-2ADE-4CAD-985C-82FB56936A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509" y="2542318"/>
            <a:ext cx="3690924" cy="3074978"/>
            <a:chOff x="7807230" y="2012810"/>
            <a:chExt cx="3251252" cy="3459865"/>
          </a:xfrm>
        </p:grpSpPr>
        <p:sp>
          <p:nvSpPr>
            <p:cNvPr id="34" name="Rectangle 33">
              <a:extLst>
                <a:ext uri="{FF2B5EF4-FFF2-40B4-BE49-F238E27FC236}">
                  <a16:creationId xmlns:a16="http://schemas.microsoft.com/office/drawing/2014/main" id="{52FA5258-9A84-45A8-8F98-9A2792365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3812083-F122-4BA2-BA1B-D875D299E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B1BB638-1B53-EE4F-A611-15D689FA075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8859" y="3808632"/>
            <a:ext cx="3357848" cy="537255"/>
          </a:xfrm>
          <a:prstGeom prst="rect">
            <a:avLst/>
          </a:prstGeom>
        </p:spPr>
      </p:pic>
      <p:grpSp>
        <p:nvGrpSpPr>
          <p:cNvPr id="37" name="Group 36">
            <a:extLst>
              <a:ext uri="{FF2B5EF4-FFF2-40B4-BE49-F238E27FC236}">
                <a16:creationId xmlns:a16="http://schemas.microsoft.com/office/drawing/2014/main" id="{ECDCA7C6-DC55-44D9-BFB3-4F27EB4FD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4158" y="465668"/>
            <a:ext cx="3695099" cy="5156200"/>
            <a:chOff x="7807230" y="2012810"/>
            <a:chExt cx="3251252" cy="3459865"/>
          </a:xfrm>
        </p:grpSpPr>
        <p:sp>
          <p:nvSpPr>
            <p:cNvPr id="38" name="Rectangle 37">
              <a:extLst>
                <a:ext uri="{FF2B5EF4-FFF2-40B4-BE49-F238E27FC236}">
                  <a16:creationId xmlns:a16="http://schemas.microsoft.com/office/drawing/2014/main" id="{CBD7FDF7-356A-452D-87F4-2CBBB6660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B882D6-30E3-49D2-854B-44A6915AD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CE702F50-34FD-E140-841F-30566D61FAF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59364" y="1330441"/>
            <a:ext cx="3354726" cy="3423190"/>
          </a:xfrm>
          <a:prstGeom prst="rect">
            <a:avLst/>
          </a:prstGeom>
        </p:spPr>
      </p:pic>
      <p:pic>
        <p:nvPicPr>
          <p:cNvPr id="41" name="Picture 40">
            <a:extLst>
              <a:ext uri="{FF2B5EF4-FFF2-40B4-BE49-F238E27FC236}">
                <a16:creationId xmlns:a16="http://schemas.microsoft.com/office/drawing/2014/main" id="{9DC0113C-0D6D-4216-9D52-7166538D34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43" name="Straight Connector 42">
            <a:extLst>
              <a:ext uri="{FF2B5EF4-FFF2-40B4-BE49-F238E27FC236}">
                <a16:creationId xmlns:a16="http://schemas.microsoft.com/office/drawing/2014/main" id="{7B444C58-AFEA-40F5-BE77-B02F9FD294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65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E795E9-C86A-4F98-8445-67353C54780B}"/>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20" y="10"/>
            <a:ext cx="12191675" cy="6857990"/>
          </a:xfrm>
          <a:prstGeom prst="rect">
            <a:avLst/>
          </a:prstGeom>
        </p:spPr>
      </p:pic>
      <p:sp>
        <p:nvSpPr>
          <p:cNvPr id="4" name="Title 3">
            <a:extLst>
              <a:ext uri="{FF2B5EF4-FFF2-40B4-BE49-F238E27FC236}">
                <a16:creationId xmlns:a16="http://schemas.microsoft.com/office/drawing/2014/main" id="{BAA21884-4A8F-6946-A9AD-190943CF4CCF}"/>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Shiny Visualizations</a:t>
            </a:r>
          </a:p>
        </p:txBody>
      </p:sp>
      <p:sp>
        <p:nvSpPr>
          <p:cNvPr id="2" name="Text Placeholder 1">
            <a:extLst>
              <a:ext uri="{FF2B5EF4-FFF2-40B4-BE49-F238E27FC236}">
                <a16:creationId xmlns:a16="http://schemas.microsoft.com/office/drawing/2014/main" id="{4B8A7C2B-1208-554A-B47C-919CF60C55DB}"/>
              </a:ext>
            </a:extLst>
          </p:cNvPr>
          <p:cNvSpPr>
            <a:spLocks noGrp="1"/>
          </p:cNvSpPr>
          <p:nvPr>
            <p:ph type="body" idx="1"/>
          </p:nvPr>
        </p:nvSpPr>
        <p:spPr>
          <a:xfrm>
            <a:off x="968056" y="996610"/>
            <a:ext cx="3363901" cy="4864780"/>
          </a:xfrm>
        </p:spPr>
        <p:txBody>
          <a:bodyPr vert="horz" lIns="91440" tIns="91440" rIns="91440" bIns="91440" rtlCol="0" anchor="ctr">
            <a:normAutofit/>
          </a:bodyPr>
          <a:lstStyle/>
          <a:p>
            <a:pPr algn="r"/>
            <a:r>
              <a:rPr lang="en-US" sz="2000" cap="all"/>
              <a:t>http://127.0.0.1:3419</a:t>
            </a: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97494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F827-E8ED-3C47-9C58-15D4F050EEA7}"/>
              </a:ext>
            </a:extLst>
          </p:cNvPr>
          <p:cNvPicPr>
            <a:picLocks noChangeAspect="1"/>
          </p:cNvPicPr>
          <p:nvPr/>
        </p:nvPicPr>
        <p:blipFill>
          <a:blip r:embed="rId2"/>
          <a:stretch>
            <a:fillRect/>
          </a:stretch>
        </p:blipFill>
        <p:spPr>
          <a:xfrm>
            <a:off x="51500" y="0"/>
            <a:ext cx="12088999" cy="6858000"/>
          </a:xfrm>
          <a:prstGeom prst="rect">
            <a:avLst/>
          </a:prstGeom>
        </p:spPr>
      </p:pic>
      <p:sp>
        <p:nvSpPr>
          <p:cNvPr id="2" name="Frame 1">
            <a:extLst>
              <a:ext uri="{FF2B5EF4-FFF2-40B4-BE49-F238E27FC236}">
                <a16:creationId xmlns:a16="http://schemas.microsoft.com/office/drawing/2014/main" id="{04B2CC2E-F791-904E-B4B0-51C26E6F22D7}"/>
              </a:ext>
            </a:extLst>
          </p:cNvPr>
          <p:cNvSpPr/>
          <p:nvPr/>
        </p:nvSpPr>
        <p:spPr>
          <a:xfrm>
            <a:off x="215153" y="3429000"/>
            <a:ext cx="3621741" cy="1035424"/>
          </a:xfrm>
          <a:prstGeom prst="frame">
            <a:avLst>
              <a:gd name="adj1" fmla="val 3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Down Arrow 2">
            <a:extLst>
              <a:ext uri="{FF2B5EF4-FFF2-40B4-BE49-F238E27FC236}">
                <a16:creationId xmlns:a16="http://schemas.microsoft.com/office/drawing/2014/main" id="{8C04A669-733E-8E4E-AA6F-91CCD71C886F}"/>
              </a:ext>
            </a:extLst>
          </p:cNvPr>
          <p:cNvSpPr/>
          <p:nvPr/>
        </p:nvSpPr>
        <p:spPr>
          <a:xfrm>
            <a:off x="8910918" y="1183341"/>
            <a:ext cx="215153"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976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FE2B-EDBD-E04C-B5ED-E8A4E0689B3F}"/>
              </a:ext>
            </a:extLst>
          </p:cNvPr>
          <p:cNvSpPr>
            <a:spLocks noGrp="1"/>
          </p:cNvSpPr>
          <p:nvPr>
            <p:ph type="title"/>
          </p:nvPr>
        </p:nvSpPr>
        <p:spPr>
          <a:xfrm>
            <a:off x="1451579" y="804519"/>
            <a:ext cx="9603275" cy="1049235"/>
          </a:xfrm>
        </p:spPr>
        <p:txBody>
          <a:bodyPr/>
          <a:lstStyle/>
          <a:p>
            <a:r>
              <a:rPr lang="en-US" dirty="0"/>
              <a:t>Motivation</a:t>
            </a:r>
          </a:p>
        </p:txBody>
      </p:sp>
      <p:sp>
        <p:nvSpPr>
          <p:cNvPr id="3" name="Content Placeholder 2">
            <a:extLst>
              <a:ext uri="{FF2B5EF4-FFF2-40B4-BE49-F238E27FC236}">
                <a16:creationId xmlns:a16="http://schemas.microsoft.com/office/drawing/2014/main" id="{28B94573-9226-BD4C-BFDB-6F72005651BF}"/>
              </a:ext>
            </a:extLst>
          </p:cNvPr>
          <p:cNvSpPr>
            <a:spLocks noGrp="1"/>
          </p:cNvSpPr>
          <p:nvPr>
            <p:ph idx="1"/>
          </p:nvPr>
        </p:nvSpPr>
        <p:spPr/>
        <p:txBody>
          <a:bodyPr>
            <a:normAutofit/>
          </a:bodyPr>
          <a:lstStyle/>
          <a:p>
            <a:r>
              <a:rPr lang="en-US" sz="2400" dirty="0"/>
              <a:t>2016 report from </a:t>
            </a:r>
            <a:r>
              <a:rPr lang="en-US" sz="2400" b="1" dirty="0"/>
              <a:t>Institute for State and Local Governance</a:t>
            </a:r>
            <a:r>
              <a:rPr lang="en-US" sz="2400" dirty="0"/>
              <a:t>:</a:t>
            </a:r>
          </a:p>
          <a:p>
            <a:pPr lvl="1"/>
            <a:r>
              <a:rPr lang="en-US" sz="2400" dirty="0"/>
              <a:t>“These scores suggest that </a:t>
            </a:r>
            <a:r>
              <a:rPr lang="en-US" sz="2400" b="1" i="1" dirty="0">
                <a:solidFill>
                  <a:srgbClr val="FF0000"/>
                </a:solidFill>
              </a:rPr>
              <a:t>NYC continues to be characterized by vast inequalities</a:t>
            </a:r>
            <a:r>
              <a:rPr lang="en-US" sz="2400" dirty="0"/>
              <a:t>, and that when looking at the city as a whole, little has changed. Generally speaking this score means that overall, the disadvantaged groups represented here are almost twice as likely as those not disadvantaged to experience negative outcomes in fundamental areas of life, as measured by the Equality Indicators.</a:t>
            </a:r>
          </a:p>
        </p:txBody>
      </p:sp>
    </p:spTree>
    <p:extLst>
      <p:ext uri="{BB962C8B-B14F-4D97-AF65-F5344CB8AC3E}">
        <p14:creationId xmlns:p14="http://schemas.microsoft.com/office/powerpoint/2010/main" val="2660263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F827-E8ED-3C47-9C58-15D4F050EEA7}"/>
              </a:ext>
            </a:extLst>
          </p:cNvPr>
          <p:cNvPicPr>
            <a:picLocks noChangeAspect="1"/>
          </p:cNvPicPr>
          <p:nvPr/>
        </p:nvPicPr>
        <p:blipFill>
          <a:blip r:embed="rId2"/>
          <a:stretch>
            <a:fillRect/>
          </a:stretch>
        </p:blipFill>
        <p:spPr>
          <a:xfrm>
            <a:off x="51500" y="0"/>
            <a:ext cx="12088999" cy="6858000"/>
          </a:xfrm>
          <a:prstGeom prst="rect">
            <a:avLst/>
          </a:prstGeom>
        </p:spPr>
      </p:pic>
      <p:sp>
        <p:nvSpPr>
          <p:cNvPr id="2" name="Frame 1">
            <a:extLst>
              <a:ext uri="{FF2B5EF4-FFF2-40B4-BE49-F238E27FC236}">
                <a16:creationId xmlns:a16="http://schemas.microsoft.com/office/drawing/2014/main" id="{379CCE61-BC4A-7642-8E69-0D12D765109A}"/>
              </a:ext>
            </a:extLst>
          </p:cNvPr>
          <p:cNvSpPr/>
          <p:nvPr/>
        </p:nvSpPr>
        <p:spPr>
          <a:xfrm>
            <a:off x="9395012" y="1272988"/>
            <a:ext cx="806823" cy="466165"/>
          </a:xfrm>
          <a:prstGeom prst="frame">
            <a:avLst>
              <a:gd name="adj1" fmla="val 48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own Arrow 3">
            <a:extLst>
              <a:ext uri="{FF2B5EF4-FFF2-40B4-BE49-F238E27FC236}">
                <a16:creationId xmlns:a16="http://schemas.microsoft.com/office/drawing/2014/main" id="{1E571171-8B00-1F4C-B7F8-F741917EAC05}"/>
              </a:ext>
            </a:extLst>
          </p:cNvPr>
          <p:cNvSpPr/>
          <p:nvPr/>
        </p:nvSpPr>
        <p:spPr>
          <a:xfrm>
            <a:off x="8910918" y="1183341"/>
            <a:ext cx="215153"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319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825AEF-A564-4305-9E94-79332ADD4DAF}"/>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r="-1" b="-1"/>
          <a:stretch/>
        </p:blipFill>
        <p:spPr>
          <a:xfrm>
            <a:off x="20" y="10"/>
            <a:ext cx="12191675" cy="6857990"/>
          </a:xfrm>
          <a:prstGeom prst="rect">
            <a:avLst/>
          </a:prstGeom>
        </p:spPr>
      </p:pic>
      <p:sp>
        <p:nvSpPr>
          <p:cNvPr id="4" name="Title 3">
            <a:extLst>
              <a:ext uri="{FF2B5EF4-FFF2-40B4-BE49-F238E27FC236}">
                <a16:creationId xmlns:a16="http://schemas.microsoft.com/office/drawing/2014/main" id="{BAA21884-4A8F-6946-A9AD-190943CF4CCF}"/>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Conclusions</a:t>
            </a:r>
          </a:p>
        </p:txBody>
      </p:sp>
      <p:cxnSp>
        <p:nvCxnSpPr>
          <p:cNvPr id="20" name="Straight Connector 1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9805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Conclusions that made sense</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pPr marL="285750" indent="-285750"/>
            <a:r>
              <a:rPr lang="en-US" dirty="0"/>
              <a:t>From the magnitude of the coefficients,  Attendance Rate and Instruction Quality have the highest directional impacts on educational quality. </a:t>
            </a:r>
          </a:p>
          <a:p>
            <a:pPr marL="285750" indent="-285750"/>
            <a:r>
              <a:rPr lang="en-US" dirty="0"/>
              <a:t>Policy makers should focus on incentivizing attendance rate and building more rigorous curriculum</a:t>
            </a:r>
          </a:p>
          <a:p>
            <a:pPr marL="0" indent="0">
              <a:buNone/>
            </a:pPr>
            <a:endParaRPr lang="en-US" dirty="0"/>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5">
            <a:extLst>
              <a:ext uri="{FF2B5EF4-FFF2-40B4-BE49-F238E27FC236}">
                <a16:creationId xmlns:a16="http://schemas.microsoft.com/office/drawing/2014/main" id="{E2259D85-4A85-3C43-82E0-ADFCF432A5A4}"/>
              </a:ext>
            </a:extLst>
          </p:cNvPr>
          <p:cNvGraphicFramePr>
            <a:graphicFrameLocks/>
          </p:cNvGraphicFramePr>
          <p:nvPr/>
        </p:nvGraphicFramePr>
        <p:xfrm>
          <a:off x="6096000" y="1704242"/>
          <a:ext cx="5257799" cy="3332480"/>
        </p:xfrm>
        <a:graphic>
          <a:graphicData uri="http://schemas.openxmlformats.org/drawingml/2006/table">
            <a:tbl>
              <a:tblPr firstRow="1">
                <a:tableStyleId>{5C22544A-7EE6-4342-B048-85BDC9FD1C3A}</a:tableStyleId>
              </a:tblPr>
              <a:tblGrid>
                <a:gridCol w="4356847">
                  <a:extLst>
                    <a:ext uri="{9D8B030D-6E8A-4147-A177-3AD203B41FA5}">
                      <a16:colId xmlns:a16="http://schemas.microsoft.com/office/drawing/2014/main" val="2170603166"/>
                    </a:ext>
                  </a:extLst>
                </a:gridCol>
                <a:gridCol w="900952">
                  <a:extLst>
                    <a:ext uri="{9D8B030D-6E8A-4147-A177-3AD203B41FA5}">
                      <a16:colId xmlns:a16="http://schemas.microsoft.com/office/drawing/2014/main" val="3096311159"/>
                    </a:ext>
                  </a:extLst>
                </a:gridCol>
              </a:tblGrid>
              <a:tr h="0">
                <a:tc>
                  <a:txBody>
                    <a:bodyPr/>
                    <a:lstStyle/>
                    <a:p>
                      <a:pPr algn="ctr"/>
                      <a:r>
                        <a:rPr lang="en-US" dirty="0"/>
                        <a:t>Variable</a:t>
                      </a:r>
                    </a:p>
                  </a:txBody>
                  <a:tcPr/>
                </a:tc>
                <a:tc>
                  <a:txBody>
                    <a:bodyPr/>
                    <a:lstStyle/>
                    <a:p>
                      <a:pPr algn="ctr"/>
                      <a:r>
                        <a:rPr lang="en-US" dirty="0"/>
                        <a:t>Effect</a:t>
                      </a:r>
                    </a:p>
                  </a:txBody>
                  <a:tcPr/>
                </a:tc>
                <a:extLst>
                  <a:ext uri="{0D108BD9-81ED-4DB2-BD59-A6C34878D82A}">
                    <a16:rowId xmlns:a16="http://schemas.microsoft.com/office/drawing/2014/main" val="1491600529"/>
                  </a:ext>
                </a:extLst>
              </a:tr>
              <a:tr h="370840">
                <a:tc>
                  <a:txBody>
                    <a:bodyPr/>
                    <a:lstStyle/>
                    <a:p>
                      <a:pPr algn="ctr"/>
                      <a:r>
                        <a:rPr lang="en-US" dirty="0">
                          <a:solidFill>
                            <a:schemeClr val="tx1">
                              <a:lumMod val="50000"/>
                              <a:lumOff val="50000"/>
                            </a:schemeClr>
                          </a:solidFill>
                        </a:rPr>
                        <a:t>School Size</a:t>
                      </a:r>
                    </a:p>
                  </a:txBody>
                  <a:tcPr/>
                </a:tc>
                <a:tc>
                  <a:txBody>
                    <a:bodyPr/>
                    <a:lstStyle/>
                    <a:p>
                      <a:pPr algn="ctr"/>
                      <a:endParaRPr lang="en-US" dirty="0"/>
                    </a:p>
                  </a:txBody>
                  <a:tcPr/>
                </a:tc>
                <a:extLst>
                  <a:ext uri="{0D108BD9-81ED-4DB2-BD59-A6C34878D82A}">
                    <a16:rowId xmlns:a16="http://schemas.microsoft.com/office/drawing/2014/main" val="1082279791"/>
                  </a:ext>
                </a:extLst>
              </a:tr>
              <a:tr h="370840">
                <a:tc>
                  <a:txBody>
                    <a:bodyPr/>
                    <a:lstStyle/>
                    <a:p>
                      <a:pPr algn="ctr"/>
                      <a:r>
                        <a:rPr lang="en-US" dirty="0">
                          <a:solidFill>
                            <a:schemeClr val="tx1">
                              <a:lumMod val="50000"/>
                              <a:lumOff val="50000"/>
                            </a:schemeClr>
                          </a:solidFill>
                        </a:rPr>
                        <a:t>English Language Learners</a:t>
                      </a:r>
                    </a:p>
                  </a:txBody>
                  <a:tcPr/>
                </a:tc>
                <a:tc>
                  <a:txBody>
                    <a:bodyPr/>
                    <a:lstStyle/>
                    <a:p>
                      <a:endParaRPr lang="en-US" dirty="0"/>
                    </a:p>
                  </a:txBody>
                  <a:tcPr/>
                </a:tc>
                <a:extLst>
                  <a:ext uri="{0D108BD9-81ED-4DB2-BD59-A6C34878D82A}">
                    <a16:rowId xmlns:a16="http://schemas.microsoft.com/office/drawing/2014/main" val="46579925"/>
                  </a:ext>
                </a:extLst>
              </a:tr>
              <a:tr h="370840">
                <a:tc>
                  <a:txBody>
                    <a:bodyPr/>
                    <a:lstStyle/>
                    <a:p>
                      <a:pPr algn="ctr"/>
                      <a:r>
                        <a:rPr lang="en-US" dirty="0">
                          <a:solidFill>
                            <a:schemeClr val="tx1">
                              <a:lumMod val="50000"/>
                              <a:lumOff val="50000"/>
                            </a:schemeClr>
                          </a:solidFill>
                        </a:rPr>
                        <a:t>Economic Need Index</a:t>
                      </a:r>
                    </a:p>
                  </a:txBody>
                  <a:tcPr/>
                </a:tc>
                <a:tc>
                  <a:txBody>
                    <a:bodyPr/>
                    <a:lstStyle/>
                    <a:p>
                      <a:endParaRPr lang="en-US" dirty="0"/>
                    </a:p>
                  </a:txBody>
                  <a:tcPr/>
                </a:tc>
                <a:extLst>
                  <a:ext uri="{0D108BD9-81ED-4DB2-BD59-A6C34878D82A}">
                    <a16:rowId xmlns:a16="http://schemas.microsoft.com/office/drawing/2014/main" val="3438412312"/>
                  </a:ext>
                </a:extLst>
              </a:tr>
              <a:tr h="370840">
                <a:tc>
                  <a:txBody>
                    <a:bodyPr/>
                    <a:lstStyle/>
                    <a:p>
                      <a:pPr algn="ctr"/>
                      <a:r>
                        <a:rPr lang="en-US" dirty="0">
                          <a:solidFill>
                            <a:schemeClr val="tx1">
                              <a:lumMod val="50000"/>
                              <a:lumOff val="50000"/>
                            </a:schemeClr>
                          </a:solidFill>
                        </a:rPr>
                        <a:t>Self-Contained Classrooms</a:t>
                      </a:r>
                    </a:p>
                  </a:txBody>
                  <a:tcPr/>
                </a:tc>
                <a:tc>
                  <a:txBody>
                    <a:bodyPr/>
                    <a:lstStyle/>
                    <a:p>
                      <a:endParaRPr lang="en-US" dirty="0"/>
                    </a:p>
                  </a:txBody>
                  <a:tcPr/>
                </a:tc>
                <a:extLst>
                  <a:ext uri="{0D108BD9-81ED-4DB2-BD59-A6C34878D82A}">
                    <a16:rowId xmlns:a16="http://schemas.microsoft.com/office/drawing/2014/main" val="2415912768"/>
                  </a:ext>
                </a:extLst>
              </a:tr>
              <a:tr h="370840">
                <a:tc>
                  <a:txBody>
                    <a:bodyPr/>
                    <a:lstStyle/>
                    <a:p>
                      <a:pPr algn="ctr"/>
                      <a:r>
                        <a:rPr lang="en-US" dirty="0"/>
                        <a:t>Attendance Rate (Students and Teachers)</a:t>
                      </a:r>
                    </a:p>
                  </a:txBody>
                  <a:tcPr/>
                </a:tc>
                <a:tc>
                  <a:txBody>
                    <a:bodyPr/>
                    <a:lstStyle/>
                    <a:p>
                      <a:endParaRPr lang="en-US" dirty="0"/>
                    </a:p>
                  </a:txBody>
                  <a:tcPr/>
                </a:tc>
                <a:extLst>
                  <a:ext uri="{0D108BD9-81ED-4DB2-BD59-A6C34878D82A}">
                    <a16:rowId xmlns:a16="http://schemas.microsoft.com/office/drawing/2014/main" val="1748804615"/>
                  </a:ext>
                </a:extLst>
              </a:tr>
              <a:tr h="370840">
                <a:tc>
                  <a:txBody>
                    <a:bodyPr/>
                    <a:lstStyle/>
                    <a:p>
                      <a:pPr algn="ctr"/>
                      <a:r>
                        <a:rPr lang="en-US" dirty="0"/>
                        <a:t>Instruction Quality</a:t>
                      </a:r>
                    </a:p>
                  </a:txBody>
                  <a:tcPr/>
                </a:tc>
                <a:tc>
                  <a:txBody>
                    <a:bodyPr/>
                    <a:lstStyle/>
                    <a:p>
                      <a:endParaRPr lang="en-US" dirty="0"/>
                    </a:p>
                  </a:txBody>
                  <a:tcPr/>
                </a:tc>
                <a:extLst>
                  <a:ext uri="{0D108BD9-81ED-4DB2-BD59-A6C34878D82A}">
                    <a16:rowId xmlns:a16="http://schemas.microsoft.com/office/drawing/2014/main" val="1219890971"/>
                  </a:ext>
                </a:extLst>
              </a:tr>
              <a:tr h="370840">
                <a:tc>
                  <a:txBody>
                    <a:bodyPr/>
                    <a:lstStyle/>
                    <a:p>
                      <a:pPr algn="ctr"/>
                      <a:r>
                        <a:rPr lang="en-US" dirty="0"/>
                        <a:t>Supportive Environment</a:t>
                      </a:r>
                    </a:p>
                  </a:txBody>
                  <a:tcPr/>
                </a:tc>
                <a:tc>
                  <a:txBody>
                    <a:bodyPr/>
                    <a:lstStyle/>
                    <a:p>
                      <a:endParaRPr lang="en-US" dirty="0"/>
                    </a:p>
                  </a:txBody>
                  <a:tcPr/>
                </a:tc>
                <a:extLst>
                  <a:ext uri="{0D108BD9-81ED-4DB2-BD59-A6C34878D82A}">
                    <a16:rowId xmlns:a16="http://schemas.microsoft.com/office/drawing/2014/main" val="348595312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Principal Years Experience</a:t>
                      </a:r>
                    </a:p>
                  </a:txBody>
                  <a:tcPr/>
                </a:tc>
                <a:tc>
                  <a:txBody>
                    <a:bodyPr/>
                    <a:lstStyle/>
                    <a:p>
                      <a:endParaRPr lang="en-US" dirty="0"/>
                    </a:p>
                  </a:txBody>
                  <a:tcPr/>
                </a:tc>
                <a:extLst>
                  <a:ext uri="{0D108BD9-81ED-4DB2-BD59-A6C34878D82A}">
                    <a16:rowId xmlns:a16="http://schemas.microsoft.com/office/drawing/2014/main" val="224531201"/>
                  </a:ext>
                </a:extLst>
              </a:tr>
            </a:tbl>
          </a:graphicData>
        </a:graphic>
      </p:graphicFrame>
      <p:grpSp>
        <p:nvGrpSpPr>
          <p:cNvPr id="12" name="Group 11">
            <a:extLst>
              <a:ext uri="{FF2B5EF4-FFF2-40B4-BE49-F238E27FC236}">
                <a16:creationId xmlns:a16="http://schemas.microsoft.com/office/drawing/2014/main" id="{6B25F450-07CF-AA45-A4F2-8331DAA5FDF8}"/>
              </a:ext>
            </a:extLst>
          </p:cNvPr>
          <p:cNvGrpSpPr/>
          <p:nvPr/>
        </p:nvGrpSpPr>
        <p:grpSpPr>
          <a:xfrm>
            <a:off x="10744391" y="2182410"/>
            <a:ext cx="422038" cy="1323084"/>
            <a:chOff x="10744391" y="1915514"/>
            <a:chExt cx="422038" cy="1323084"/>
          </a:xfrm>
          <a:solidFill>
            <a:schemeClr val="accent1">
              <a:lumMod val="40000"/>
              <a:lumOff val="60000"/>
            </a:schemeClr>
          </a:solidFill>
        </p:grpSpPr>
        <p:sp>
          <p:nvSpPr>
            <p:cNvPr id="14" name="Triangle 13">
              <a:extLst>
                <a:ext uri="{FF2B5EF4-FFF2-40B4-BE49-F238E27FC236}">
                  <a16:creationId xmlns:a16="http://schemas.microsoft.com/office/drawing/2014/main" id="{CCD7F9CC-3124-3843-AA32-169C67DC38A0}"/>
                </a:ext>
              </a:extLst>
            </p:cNvPr>
            <p:cNvSpPr/>
            <p:nvPr/>
          </p:nvSpPr>
          <p:spPr>
            <a:xfrm rot="10800000">
              <a:off x="10744398" y="2264899"/>
              <a:ext cx="422031" cy="239151"/>
            </a:xfrm>
            <a:prstGeom prst="triangle">
              <a:avLst/>
            </a:prstGeom>
            <a:grp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02141176-806D-F547-8071-592C8CB35ADD}"/>
                </a:ext>
              </a:extLst>
            </p:cNvPr>
            <p:cNvSpPr/>
            <p:nvPr/>
          </p:nvSpPr>
          <p:spPr>
            <a:xfrm rot="10800000">
              <a:off x="10744397" y="2628655"/>
              <a:ext cx="422031" cy="239151"/>
            </a:xfrm>
            <a:prstGeom prst="triangle">
              <a:avLst/>
            </a:prstGeom>
            <a:grp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829C8571-AE28-8D4B-B9A4-D8AC3CCE4E6C}"/>
                </a:ext>
              </a:extLst>
            </p:cNvPr>
            <p:cNvSpPr/>
            <p:nvPr/>
          </p:nvSpPr>
          <p:spPr>
            <a:xfrm rot="10800000">
              <a:off x="10744396" y="2999447"/>
              <a:ext cx="422031" cy="239151"/>
            </a:xfrm>
            <a:prstGeom prst="triangle">
              <a:avLst/>
            </a:prstGeom>
            <a:grp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F932A57F-FE0B-3945-8C3A-ABA080EDA8FA}"/>
                </a:ext>
              </a:extLst>
            </p:cNvPr>
            <p:cNvSpPr/>
            <p:nvPr/>
          </p:nvSpPr>
          <p:spPr>
            <a:xfrm rot="10800000">
              <a:off x="10744391" y="1915514"/>
              <a:ext cx="422031" cy="239151"/>
            </a:xfrm>
            <a:prstGeom prst="triangle">
              <a:avLst/>
            </a:prstGeom>
            <a:grpFill/>
            <a:ln>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A3BAAF3-FB3B-AB48-AF56-34620F85C508}"/>
              </a:ext>
            </a:extLst>
          </p:cNvPr>
          <p:cNvGrpSpPr/>
          <p:nvPr/>
        </p:nvGrpSpPr>
        <p:grpSpPr>
          <a:xfrm>
            <a:off x="10744391" y="3619403"/>
            <a:ext cx="422037" cy="1305352"/>
            <a:chOff x="10744389" y="3380252"/>
            <a:chExt cx="422037" cy="1305352"/>
          </a:xfrm>
        </p:grpSpPr>
        <p:sp>
          <p:nvSpPr>
            <p:cNvPr id="22" name="Triangle 21">
              <a:extLst>
                <a:ext uri="{FF2B5EF4-FFF2-40B4-BE49-F238E27FC236}">
                  <a16:creationId xmlns:a16="http://schemas.microsoft.com/office/drawing/2014/main" id="{FA55C818-FAE4-FC4E-A117-CD9D8B010C88}"/>
                </a:ext>
              </a:extLst>
            </p:cNvPr>
            <p:cNvSpPr/>
            <p:nvPr/>
          </p:nvSpPr>
          <p:spPr>
            <a:xfrm>
              <a:off x="10744395" y="3380252"/>
              <a:ext cx="422031" cy="239151"/>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75E971CB-E258-D746-90AF-ECDAAF7D5F94}"/>
                </a:ext>
              </a:extLst>
            </p:cNvPr>
            <p:cNvSpPr/>
            <p:nvPr/>
          </p:nvSpPr>
          <p:spPr>
            <a:xfrm>
              <a:off x="10744392" y="3733312"/>
              <a:ext cx="422031" cy="239151"/>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84CED433-7E41-1E45-B783-C980567EBDBD}"/>
                </a:ext>
              </a:extLst>
            </p:cNvPr>
            <p:cNvSpPr/>
            <p:nvPr/>
          </p:nvSpPr>
          <p:spPr>
            <a:xfrm>
              <a:off x="10744390" y="4109770"/>
              <a:ext cx="422031" cy="239151"/>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421967FA-3CD3-C24A-8818-C686A52C0FA4}"/>
                </a:ext>
              </a:extLst>
            </p:cNvPr>
            <p:cNvSpPr/>
            <p:nvPr/>
          </p:nvSpPr>
          <p:spPr>
            <a:xfrm>
              <a:off x="10744389" y="4446453"/>
              <a:ext cx="422031" cy="239151"/>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8101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Conclusions that surprised me</a:t>
            </a:r>
          </a:p>
        </p:txBody>
      </p:sp>
      <p:sp>
        <p:nvSpPr>
          <p:cNvPr id="28" name="Rectangle 27">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r>
              <a:rPr lang="en-US" sz="2600" dirty="0"/>
              <a:t>Students approve of easier teachers that don’t prepare them well?</a:t>
            </a:r>
          </a:p>
          <a:p>
            <a:pPr lvl="1"/>
            <a:r>
              <a:rPr lang="en-US" sz="2400" dirty="0"/>
              <a:t>My mother has famously low student approval, but sees high # of students being CPA certified</a:t>
            </a:r>
          </a:p>
          <a:p>
            <a:pPr marL="0" indent="0">
              <a:buNone/>
            </a:pPr>
            <a:endParaRPr lang="en-US" dirty="0"/>
          </a:p>
        </p:txBody>
      </p:sp>
      <p:pic>
        <p:nvPicPr>
          <p:cNvPr id="30" name="Picture 29">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5">
            <a:extLst>
              <a:ext uri="{FF2B5EF4-FFF2-40B4-BE49-F238E27FC236}">
                <a16:creationId xmlns:a16="http://schemas.microsoft.com/office/drawing/2014/main" id="{F78CB2B5-A6CD-EC48-9361-D005991AC66C}"/>
              </a:ext>
            </a:extLst>
          </p:cNvPr>
          <p:cNvGraphicFramePr>
            <a:graphicFrameLocks/>
          </p:cNvGraphicFramePr>
          <p:nvPr>
            <p:extLst>
              <p:ext uri="{D42A27DB-BD31-4B8C-83A1-F6EECF244321}">
                <p14:modId xmlns:p14="http://schemas.microsoft.com/office/powerpoint/2010/main" val="2551627686"/>
              </p:ext>
            </p:extLst>
          </p:nvPr>
        </p:nvGraphicFramePr>
        <p:xfrm>
          <a:off x="6096000" y="1847088"/>
          <a:ext cx="5586881" cy="1854200"/>
        </p:xfrm>
        <a:graphic>
          <a:graphicData uri="http://schemas.openxmlformats.org/drawingml/2006/table">
            <a:tbl>
              <a:tblPr firstRow="1">
                <a:tableStyleId>{5C22544A-7EE6-4342-B048-85BDC9FD1C3A}</a:tableStyleId>
              </a:tblPr>
              <a:tblGrid>
                <a:gridCol w="4019422">
                  <a:extLst>
                    <a:ext uri="{9D8B030D-6E8A-4147-A177-3AD203B41FA5}">
                      <a16:colId xmlns:a16="http://schemas.microsoft.com/office/drawing/2014/main" val="2170603166"/>
                    </a:ext>
                  </a:extLst>
                </a:gridCol>
                <a:gridCol w="1567459">
                  <a:extLst>
                    <a:ext uri="{9D8B030D-6E8A-4147-A177-3AD203B41FA5}">
                      <a16:colId xmlns:a16="http://schemas.microsoft.com/office/drawing/2014/main" val="3096311159"/>
                    </a:ext>
                  </a:extLst>
                </a:gridCol>
              </a:tblGrid>
              <a:tr h="370840">
                <a:tc>
                  <a:txBody>
                    <a:bodyPr/>
                    <a:lstStyle/>
                    <a:p>
                      <a:pPr algn="ctr"/>
                      <a:r>
                        <a:rPr lang="en-US" dirty="0"/>
                        <a:t>Variable</a:t>
                      </a:r>
                    </a:p>
                  </a:txBody>
                  <a:tcPr marL="83517" marR="83517"/>
                </a:tc>
                <a:tc>
                  <a:txBody>
                    <a:bodyPr/>
                    <a:lstStyle/>
                    <a:p>
                      <a:pPr algn="ctr"/>
                      <a:r>
                        <a:rPr lang="en-US" dirty="0"/>
                        <a:t>Effects</a:t>
                      </a:r>
                    </a:p>
                  </a:txBody>
                  <a:tcPr marL="83517" marR="83517"/>
                </a:tc>
                <a:extLst>
                  <a:ext uri="{0D108BD9-81ED-4DB2-BD59-A6C34878D82A}">
                    <a16:rowId xmlns:a16="http://schemas.microsoft.com/office/drawing/2014/main" val="1491600529"/>
                  </a:ext>
                </a:extLst>
              </a:tr>
              <a:tr h="370840">
                <a:tc>
                  <a:txBody>
                    <a:bodyPr/>
                    <a:lstStyle/>
                    <a:p>
                      <a:pPr algn="ctr"/>
                      <a:r>
                        <a:rPr lang="en-US" dirty="0"/>
                        <a:t>Teacher Approval Rating</a:t>
                      </a:r>
                    </a:p>
                  </a:txBody>
                  <a:tcPr marL="83517" marR="83517"/>
                </a:tc>
                <a:tc>
                  <a:txBody>
                    <a:bodyPr/>
                    <a:lstStyle/>
                    <a:p>
                      <a:endParaRPr lang="en-US" dirty="0"/>
                    </a:p>
                  </a:txBody>
                  <a:tcPr marL="83517" marR="83517"/>
                </a:tc>
                <a:extLst>
                  <a:ext uri="{0D108BD9-81ED-4DB2-BD59-A6C34878D82A}">
                    <a16:rowId xmlns:a16="http://schemas.microsoft.com/office/drawing/2014/main" val="3104847589"/>
                  </a:ext>
                </a:extLst>
              </a:tr>
              <a:tr h="370840">
                <a:tc>
                  <a:txBody>
                    <a:bodyPr/>
                    <a:lstStyle/>
                    <a:p>
                      <a:pPr algn="ctr"/>
                      <a:r>
                        <a:rPr lang="en-US" dirty="0">
                          <a:solidFill>
                            <a:schemeClr val="tx1">
                              <a:lumMod val="50000"/>
                              <a:lumOff val="50000"/>
                            </a:schemeClr>
                          </a:solidFill>
                        </a:rPr>
                        <a:t>Trust Rating</a:t>
                      </a:r>
                    </a:p>
                  </a:txBody>
                  <a:tcPr marL="83517" marR="83517"/>
                </a:tc>
                <a:tc>
                  <a:txBody>
                    <a:bodyPr/>
                    <a:lstStyle/>
                    <a:p>
                      <a:endParaRPr lang="en-US" dirty="0"/>
                    </a:p>
                  </a:txBody>
                  <a:tcPr marL="83517" marR="83517"/>
                </a:tc>
                <a:extLst>
                  <a:ext uri="{0D108BD9-81ED-4DB2-BD59-A6C34878D82A}">
                    <a16:rowId xmlns:a16="http://schemas.microsoft.com/office/drawing/2014/main" val="46579925"/>
                  </a:ext>
                </a:extLst>
              </a:tr>
              <a:tr h="370840">
                <a:tc>
                  <a:txBody>
                    <a:bodyPr/>
                    <a:lstStyle/>
                    <a:p>
                      <a:pPr algn="ctr"/>
                      <a:r>
                        <a:rPr lang="en-US" dirty="0">
                          <a:solidFill>
                            <a:schemeClr val="tx1">
                              <a:lumMod val="50000"/>
                              <a:lumOff val="50000"/>
                            </a:schemeClr>
                          </a:solidFill>
                        </a:rPr>
                        <a:t>% Teachers with &gt;3 years experience</a:t>
                      </a:r>
                    </a:p>
                  </a:txBody>
                  <a:tcPr marL="83517" marR="83517"/>
                </a:tc>
                <a:tc>
                  <a:txBody>
                    <a:bodyPr/>
                    <a:lstStyle/>
                    <a:p>
                      <a:endParaRPr lang="en-US" dirty="0"/>
                    </a:p>
                  </a:txBody>
                  <a:tcPr marL="83517" marR="83517"/>
                </a:tc>
                <a:extLst>
                  <a:ext uri="{0D108BD9-81ED-4DB2-BD59-A6C34878D82A}">
                    <a16:rowId xmlns:a16="http://schemas.microsoft.com/office/drawing/2014/main" val="3438412312"/>
                  </a:ext>
                </a:extLst>
              </a:tr>
              <a:tr h="370840">
                <a:tc>
                  <a:txBody>
                    <a:bodyPr/>
                    <a:lstStyle/>
                    <a:p>
                      <a:pPr algn="ctr"/>
                      <a:r>
                        <a:rPr lang="en-US" dirty="0">
                          <a:solidFill>
                            <a:schemeClr val="tx1">
                              <a:lumMod val="50000"/>
                              <a:lumOff val="50000"/>
                            </a:schemeClr>
                          </a:solidFill>
                        </a:rPr>
                        <a:t>Community Ties Rating</a:t>
                      </a:r>
                    </a:p>
                  </a:txBody>
                  <a:tcPr marL="83517" marR="83517"/>
                </a:tc>
                <a:tc>
                  <a:txBody>
                    <a:bodyPr/>
                    <a:lstStyle/>
                    <a:p>
                      <a:endParaRPr lang="en-US" dirty="0"/>
                    </a:p>
                  </a:txBody>
                  <a:tcPr marL="83517" marR="83517"/>
                </a:tc>
                <a:extLst>
                  <a:ext uri="{0D108BD9-81ED-4DB2-BD59-A6C34878D82A}">
                    <a16:rowId xmlns:a16="http://schemas.microsoft.com/office/drawing/2014/main" val="1748804615"/>
                  </a:ext>
                </a:extLst>
              </a:tr>
            </a:tbl>
          </a:graphicData>
        </a:graphic>
      </p:graphicFrame>
      <p:grpSp>
        <p:nvGrpSpPr>
          <p:cNvPr id="18" name="Group 17">
            <a:extLst>
              <a:ext uri="{FF2B5EF4-FFF2-40B4-BE49-F238E27FC236}">
                <a16:creationId xmlns:a16="http://schemas.microsoft.com/office/drawing/2014/main" id="{3E311BBF-5E8A-9F4F-96DF-3A126363D9A7}"/>
              </a:ext>
            </a:extLst>
          </p:cNvPr>
          <p:cNvGrpSpPr/>
          <p:nvPr/>
        </p:nvGrpSpPr>
        <p:grpSpPr>
          <a:xfrm>
            <a:off x="10654757" y="2276305"/>
            <a:ext cx="422034" cy="1364810"/>
            <a:chOff x="8539086" y="2264899"/>
            <a:chExt cx="422034" cy="1364810"/>
          </a:xfrm>
        </p:grpSpPr>
        <p:sp>
          <p:nvSpPr>
            <p:cNvPr id="20" name="Triangle 19">
              <a:extLst>
                <a:ext uri="{FF2B5EF4-FFF2-40B4-BE49-F238E27FC236}">
                  <a16:creationId xmlns:a16="http://schemas.microsoft.com/office/drawing/2014/main" id="{0CA3489B-75C7-9340-BB88-3B63529FBF3A}"/>
                </a:ext>
              </a:extLst>
            </p:cNvPr>
            <p:cNvSpPr/>
            <p:nvPr/>
          </p:nvSpPr>
          <p:spPr>
            <a:xfrm rot="10800000">
              <a:off x="8539089" y="2264899"/>
              <a:ext cx="422031" cy="2391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B5B04C08-1BD6-3247-BCF8-39BAD72469A7}"/>
                </a:ext>
              </a:extLst>
            </p:cNvPr>
            <p:cNvSpPr/>
            <p:nvPr/>
          </p:nvSpPr>
          <p:spPr>
            <a:xfrm rot="10800000">
              <a:off x="8539088" y="2628655"/>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09C8C50D-1BD0-194B-8001-2E5AD2F25D3C}"/>
                </a:ext>
              </a:extLst>
            </p:cNvPr>
            <p:cNvSpPr/>
            <p:nvPr/>
          </p:nvSpPr>
          <p:spPr>
            <a:xfrm rot="10800000">
              <a:off x="8539087" y="2999447"/>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91C2308F-0176-D544-9E26-6EC0C62A9B30}"/>
                </a:ext>
              </a:extLst>
            </p:cNvPr>
            <p:cNvSpPr/>
            <p:nvPr/>
          </p:nvSpPr>
          <p:spPr>
            <a:xfrm rot="10800000">
              <a:off x="8539086" y="3390558"/>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78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Conclusions that surprised me</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pPr marL="285750" indent="-285750"/>
            <a:r>
              <a:rPr lang="en-US" sz="2600" dirty="0"/>
              <a:t>Students who trust each other too much aren’t competitive enough?</a:t>
            </a:r>
          </a:p>
          <a:p>
            <a:pPr marL="0" indent="0">
              <a:buNone/>
            </a:pPr>
            <a:endParaRPr lang="en-US" dirty="0"/>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5">
            <a:extLst>
              <a:ext uri="{FF2B5EF4-FFF2-40B4-BE49-F238E27FC236}">
                <a16:creationId xmlns:a16="http://schemas.microsoft.com/office/drawing/2014/main" id="{98FF700E-D29C-BD4B-875F-AB37987CE60D}"/>
              </a:ext>
            </a:extLst>
          </p:cNvPr>
          <p:cNvGraphicFramePr>
            <a:graphicFrameLocks/>
          </p:cNvGraphicFramePr>
          <p:nvPr>
            <p:extLst>
              <p:ext uri="{D42A27DB-BD31-4B8C-83A1-F6EECF244321}">
                <p14:modId xmlns:p14="http://schemas.microsoft.com/office/powerpoint/2010/main" val="708126720"/>
              </p:ext>
            </p:extLst>
          </p:nvPr>
        </p:nvGraphicFramePr>
        <p:xfrm>
          <a:off x="6096000" y="1847088"/>
          <a:ext cx="5586881" cy="1854200"/>
        </p:xfrm>
        <a:graphic>
          <a:graphicData uri="http://schemas.openxmlformats.org/drawingml/2006/table">
            <a:tbl>
              <a:tblPr firstRow="1">
                <a:tableStyleId>{5C22544A-7EE6-4342-B048-85BDC9FD1C3A}</a:tableStyleId>
              </a:tblPr>
              <a:tblGrid>
                <a:gridCol w="4019422">
                  <a:extLst>
                    <a:ext uri="{9D8B030D-6E8A-4147-A177-3AD203B41FA5}">
                      <a16:colId xmlns:a16="http://schemas.microsoft.com/office/drawing/2014/main" val="2170603166"/>
                    </a:ext>
                  </a:extLst>
                </a:gridCol>
                <a:gridCol w="1567459">
                  <a:extLst>
                    <a:ext uri="{9D8B030D-6E8A-4147-A177-3AD203B41FA5}">
                      <a16:colId xmlns:a16="http://schemas.microsoft.com/office/drawing/2014/main" val="3096311159"/>
                    </a:ext>
                  </a:extLst>
                </a:gridCol>
              </a:tblGrid>
              <a:tr h="370840">
                <a:tc>
                  <a:txBody>
                    <a:bodyPr/>
                    <a:lstStyle/>
                    <a:p>
                      <a:pPr algn="ctr"/>
                      <a:r>
                        <a:rPr lang="en-US" dirty="0"/>
                        <a:t>Variable</a:t>
                      </a:r>
                    </a:p>
                  </a:txBody>
                  <a:tcPr marL="83517" marR="83517"/>
                </a:tc>
                <a:tc>
                  <a:txBody>
                    <a:bodyPr/>
                    <a:lstStyle/>
                    <a:p>
                      <a:pPr algn="ctr"/>
                      <a:r>
                        <a:rPr lang="en-US" dirty="0"/>
                        <a:t>Effects</a:t>
                      </a:r>
                    </a:p>
                  </a:txBody>
                  <a:tcPr marL="83517" marR="83517"/>
                </a:tc>
                <a:extLst>
                  <a:ext uri="{0D108BD9-81ED-4DB2-BD59-A6C34878D82A}">
                    <a16:rowId xmlns:a16="http://schemas.microsoft.com/office/drawing/2014/main" val="1491600529"/>
                  </a:ext>
                </a:extLst>
              </a:tr>
              <a:tr h="370840">
                <a:tc>
                  <a:txBody>
                    <a:bodyPr/>
                    <a:lstStyle/>
                    <a:p>
                      <a:pPr algn="ctr"/>
                      <a:r>
                        <a:rPr lang="en-US" dirty="0">
                          <a:solidFill>
                            <a:schemeClr val="tx1">
                              <a:lumMod val="50000"/>
                              <a:lumOff val="50000"/>
                            </a:schemeClr>
                          </a:solidFill>
                        </a:rPr>
                        <a:t>Teacher Approval Rating</a:t>
                      </a:r>
                    </a:p>
                  </a:txBody>
                  <a:tcPr marL="83517" marR="83517"/>
                </a:tc>
                <a:tc>
                  <a:txBody>
                    <a:bodyPr/>
                    <a:lstStyle/>
                    <a:p>
                      <a:endParaRPr lang="en-US" dirty="0"/>
                    </a:p>
                  </a:txBody>
                  <a:tcPr marL="83517" marR="83517"/>
                </a:tc>
                <a:extLst>
                  <a:ext uri="{0D108BD9-81ED-4DB2-BD59-A6C34878D82A}">
                    <a16:rowId xmlns:a16="http://schemas.microsoft.com/office/drawing/2014/main" val="3104847589"/>
                  </a:ext>
                </a:extLst>
              </a:tr>
              <a:tr h="370840">
                <a:tc>
                  <a:txBody>
                    <a:bodyPr/>
                    <a:lstStyle/>
                    <a:p>
                      <a:pPr algn="ctr"/>
                      <a:r>
                        <a:rPr lang="en-US" dirty="0"/>
                        <a:t>Trust Rating</a:t>
                      </a:r>
                    </a:p>
                  </a:txBody>
                  <a:tcPr marL="83517" marR="83517"/>
                </a:tc>
                <a:tc>
                  <a:txBody>
                    <a:bodyPr/>
                    <a:lstStyle/>
                    <a:p>
                      <a:endParaRPr lang="en-US" dirty="0"/>
                    </a:p>
                  </a:txBody>
                  <a:tcPr marL="83517" marR="83517"/>
                </a:tc>
                <a:extLst>
                  <a:ext uri="{0D108BD9-81ED-4DB2-BD59-A6C34878D82A}">
                    <a16:rowId xmlns:a16="http://schemas.microsoft.com/office/drawing/2014/main" val="46579925"/>
                  </a:ext>
                </a:extLst>
              </a:tr>
              <a:tr h="370840">
                <a:tc>
                  <a:txBody>
                    <a:bodyPr/>
                    <a:lstStyle/>
                    <a:p>
                      <a:pPr algn="ctr"/>
                      <a:r>
                        <a:rPr lang="en-US" dirty="0">
                          <a:solidFill>
                            <a:schemeClr val="tx1">
                              <a:lumMod val="50000"/>
                              <a:lumOff val="50000"/>
                            </a:schemeClr>
                          </a:solidFill>
                        </a:rPr>
                        <a:t>% Teachers with &gt;3 years experience</a:t>
                      </a:r>
                    </a:p>
                  </a:txBody>
                  <a:tcPr marL="83517" marR="83517"/>
                </a:tc>
                <a:tc>
                  <a:txBody>
                    <a:bodyPr/>
                    <a:lstStyle/>
                    <a:p>
                      <a:endParaRPr lang="en-US" dirty="0"/>
                    </a:p>
                  </a:txBody>
                  <a:tcPr marL="83517" marR="83517"/>
                </a:tc>
                <a:extLst>
                  <a:ext uri="{0D108BD9-81ED-4DB2-BD59-A6C34878D82A}">
                    <a16:rowId xmlns:a16="http://schemas.microsoft.com/office/drawing/2014/main" val="3438412312"/>
                  </a:ext>
                </a:extLst>
              </a:tr>
              <a:tr h="370840">
                <a:tc>
                  <a:txBody>
                    <a:bodyPr/>
                    <a:lstStyle/>
                    <a:p>
                      <a:pPr algn="ctr"/>
                      <a:r>
                        <a:rPr lang="en-US" dirty="0">
                          <a:solidFill>
                            <a:schemeClr val="tx1">
                              <a:lumMod val="50000"/>
                              <a:lumOff val="50000"/>
                            </a:schemeClr>
                          </a:solidFill>
                        </a:rPr>
                        <a:t>Community Ties Rating</a:t>
                      </a:r>
                    </a:p>
                  </a:txBody>
                  <a:tcPr marL="83517" marR="83517"/>
                </a:tc>
                <a:tc>
                  <a:txBody>
                    <a:bodyPr/>
                    <a:lstStyle/>
                    <a:p>
                      <a:endParaRPr lang="en-US" dirty="0"/>
                    </a:p>
                  </a:txBody>
                  <a:tcPr marL="83517" marR="83517"/>
                </a:tc>
                <a:extLst>
                  <a:ext uri="{0D108BD9-81ED-4DB2-BD59-A6C34878D82A}">
                    <a16:rowId xmlns:a16="http://schemas.microsoft.com/office/drawing/2014/main" val="1748804615"/>
                  </a:ext>
                </a:extLst>
              </a:tr>
            </a:tbl>
          </a:graphicData>
        </a:graphic>
      </p:graphicFrame>
      <p:grpSp>
        <p:nvGrpSpPr>
          <p:cNvPr id="12" name="Group 11">
            <a:extLst>
              <a:ext uri="{FF2B5EF4-FFF2-40B4-BE49-F238E27FC236}">
                <a16:creationId xmlns:a16="http://schemas.microsoft.com/office/drawing/2014/main" id="{206D6A36-6EB3-C047-9239-4C753D544B87}"/>
              </a:ext>
            </a:extLst>
          </p:cNvPr>
          <p:cNvGrpSpPr/>
          <p:nvPr/>
        </p:nvGrpSpPr>
        <p:grpSpPr>
          <a:xfrm>
            <a:off x="10654757" y="2276305"/>
            <a:ext cx="422034" cy="1364810"/>
            <a:chOff x="8539086" y="2264899"/>
            <a:chExt cx="422034" cy="1364810"/>
          </a:xfrm>
        </p:grpSpPr>
        <p:sp>
          <p:nvSpPr>
            <p:cNvPr id="14" name="Triangle 13">
              <a:extLst>
                <a:ext uri="{FF2B5EF4-FFF2-40B4-BE49-F238E27FC236}">
                  <a16:creationId xmlns:a16="http://schemas.microsoft.com/office/drawing/2014/main" id="{08104B5E-B948-7549-B82F-8F018D901F3D}"/>
                </a:ext>
              </a:extLst>
            </p:cNvPr>
            <p:cNvSpPr/>
            <p:nvPr/>
          </p:nvSpPr>
          <p:spPr>
            <a:xfrm rot="10800000">
              <a:off x="8539089" y="2264899"/>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3A368AF7-0185-8945-AC92-A8DB94D6375D}"/>
                </a:ext>
              </a:extLst>
            </p:cNvPr>
            <p:cNvSpPr/>
            <p:nvPr/>
          </p:nvSpPr>
          <p:spPr>
            <a:xfrm rot="10800000">
              <a:off x="8539088" y="2628655"/>
              <a:ext cx="422031" cy="2391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5DD641D3-25D9-FE48-9AA6-CBFD359A51A0}"/>
                </a:ext>
              </a:extLst>
            </p:cNvPr>
            <p:cNvSpPr/>
            <p:nvPr/>
          </p:nvSpPr>
          <p:spPr>
            <a:xfrm rot="10800000">
              <a:off x="8539087" y="2999447"/>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55FA60C0-D841-0847-869B-25D919503B76}"/>
                </a:ext>
              </a:extLst>
            </p:cNvPr>
            <p:cNvSpPr/>
            <p:nvPr/>
          </p:nvSpPr>
          <p:spPr>
            <a:xfrm rot="10800000">
              <a:off x="8539086" y="3390558"/>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8137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Conclusions that surprised me</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pPr marL="285750" indent="-285750"/>
            <a:r>
              <a:rPr lang="en-US" sz="2600" dirty="0"/>
              <a:t>Teachers are getting outdated in their educational ways?</a:t>
            </a:r>
          </a:p>
          <a:p>
            <a:pPr marL="0" indent="0">
              <a:buNone/>
            </a:pPr>
            <a:endParaRPr lang="en-US" dirty="0"/>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5">
            <a:extLst>
              <a:ext uri="{FF2B5EF4-FFF2-40B4-BE49-F238E27FC236}">
                <a16:creationId xmlns:a16="http://schemas.microsoft.com/office/drawing/2014/main" id="{6E0D890D-08CC-1A40-B961-FC6441540281}"/>
              </a:ext>
            </a:extLst>
          </p:cNvPr>
          <p:cNvGraphicFramePr>
            <a:graphicFrameLocks/>
          </p:cNvGraphicFramePr>
          <p:nvPr>
            <p:extLst>
              <p:ext uri="{D42A27DB-BD31-4B8C-83A1-F6EECF244321}">
                <p14:modId xmlns:p14="http://schemas.microsoft.com/office/powerpoint/2010/main" val="1675854660"/>
              </p:ext>
            </p:extLst>
          </p:nvPr>
        </p:nvGraphicFramePr>
        <p:xfrm>
          <a:off x="6096000" y="1847088"/>
          <a:ext cx="5586881" cy="1854200"/>
        </p:xfrm>
        <a:graphic>
          <a:graphicData uri="http://schemas.openxmlformats.org/drawingml/2006/table">
            <a:tbl>
              <a:tblPr firstRow="1">
                <a:tableStyleId>{5C22544A-7EE6-4342-B048-85BDC9FD1C3A}</a:tableStyleId>
              </a:tblPr>
              <a:tblGrid>
                <a:gridCol w="4019422">
                  <a:extLst>
                    <a:ext uri="{9D8B030D-6E8A-4147-A177-3AD203B41FA5}">
                      <a16:colId xmlns:a16="http://schemas.microsoft.com/office/drawing/2014/main" val="2170603166"/>
                    </a:ext>
                  </a:extLst>
                </a:gridCol>
                <a:gridCol w="1567459">
                  <a:extLst>
                    <a:ext uri="{9D8B030D-6E8A-4147-A177-3AD203B41FA5}">
                      <a16:colId xmlns:a16="http://schemas.microsoft.com/office/drawing/2014/main" val="3096311159"/>
                    </a:ext>
                  </a:extLst>
                </a:gridCol>
              </a:tblGrid>
              <a:tr h="370840">
                <a:tc>
                  <a:txBody>
                    <a:bodyPr/>
                    <a:lstStyle/>
                    <a:p>
                      <a:pPr algn="ctr"/>
                      <a:r>
                        <a:rPr lang="en-US" dirty="0"/>
                        <a:t>Variable</a:t>
                      </a:r>
                    </a:p>
                  </a:txBody>
                  <a:tcPr marL="83517" marR="83517"/>
                </a:tc>
                <a:tc>
                  <a:txBody>
                    <a:bodyPr/>
                    <a:lstStyle/>
                    <a:p>
                      <a:pPr algn="ctr"/>
                      <a:r>
                        <a:rPr lang="en-US" dirty="0"/>
                        <a:t>Effects</a:t>
                      </a:r>
                    </a:p>
                  </a:txBody>
                  <a:tcPr marL="83517" marR="83517"/>
                </a:tc>
                <a:extLst>
                  <a:ext uri="{0D108BD9-81ED-4DB2-BD59-A6C34878D82A}">
                    <a16:rowId xmlns:a16="http://schemas.microsoft.com/office/drawing/2014/main" val="1491600529"/>
                  </a:ext>
                </a:extLst>
              </a:tr>
              <a:tr h="370840">
                <a:tc>
                  <a:txBody>
                    <a:bodyPr/>
                    <a:lstStyle/>
                    <a:p>
                      <a:pPr algn="ctr"/>
                      <a:r>
                        <a:rPr lang="en-US" dirty="0">
                          <a:solidFill>
                            <a:schemeClr val="tx1">
                              <a:lumMod val="50000"/>
                              <a:lumOff val="50000"/>
                            </a:schemeClr>
                          </a:solidFill>
                        </a:rPr>
                        <a:t>Teacher Approval Rating</a:t>
                      </a:r>
                    </a:p>
                  </a:txBody>
                  <a:tcPr marL="83517" marR="83517"/>
                </a:tc>
                <a:tc>
                  <a:txBody>
                    <a:bodyPr/>
                    <a:lstStyle/>
                    <a:p>
                      <a:endParaRPr lang="en-US" dirty="0"/>
                    </a:p>
                  </a:txBody>
                  <a:tcPr marL="83517" marR="83517"/>
                </a:tc>
                <a:extLst>
                  <a:ext uri="{0D108BD9-81ED-4DB2-BD59-A6C34878D82A}">
                    <a16:rowId xmlns:a16="http://schemas.microsoft.com/office/drawing/2014/main" val="3104847589"/>
                  </a:ext>
                </a:extLst>
              </a:tr>
              <a:tr h="370840">
                <a:tc>
                  <a:txBody>
                    <a:bodyPr/>
                    <a:lstStyle/>
                    <a:p>
                      <a:pPr algn="ctr"/>
                      <a:r>
                        <a:rPr lang="en-US" dirty="0">
                          <a:solidFill>
                            <a:schemeClr val="tx1">
                              <a:lumMod val="50000"/>
                              <a:lumOff val="50000"/>
                            </a:schemeClr>
                          </a:solidFill>
                        </a:rPr>
                        <a:t>Trust Rating</a:t>
                      </a:r>
                    </a:p>
                  </a:txBody>
                  <a:tcPr marL="83517" marR="83517"/>
                </a:tc>
                <a:tc>
                  <a:txBody>
                    <a:bodyPr/>
                    <a:lstStyle/>
                    <a:p>
                      <a:endParaRPr lang="en-US" dirty="0"/>
                    </a:p>
                  </a:txBody>
                  <a:tcPr marL="83517" marR="83517"/>
                </a:tc>
                <a:extLst>
                  <a:ext uri="{0D108BD9-81ED-4DB2-BD59-A6C34878D82A}">
                    <a16:rowId xmlns:a16="http://schemas.microsoft.com/office/drawing/2014/main" val="46579925"/>
                  </a:ext>
                </a:extLst>
              </a:tr>
              <a:tr h="370840">
                <a:tc>
                  <a:txBody>
                    <a:bodyPr/>
                    <a:lstStyle/>
                    <a:p>
                      <a:pPr algn="ctr"/>
                      <a:r>
                        <a:rPr lang="en-US" dirty="0"/>
                        <a:t>% Teachers with &gt;3 years experience</a:t>
                      </a:r>
                    </a:p>
                  </a:txBody>
                  <a:tcPr marL="83517" marR="83517"/>
                </a:tc>
                <a:tc>
                  <a:txBody>
                    <a:bodyPr/>
                    <a:lstStyle/>
                    <a:p>
                      <a:endParaRPr lang="en-US" dirty="0"/>
                    </a:p>
                  </a:txBody>
                  <a:tcPr marL="83517" marR="83517"/>
                </a:tc>
                <a:extLst>
                  <a:ext uri="{0D108BD9-81ED-4DB2-BD59-A6C34878D82A}">
                    <a16:rowId xmlns:a16="http://schemas.microsoft.com/office/drawing/2014/main" val="3438412312"/>
                  </a:ext>
                </a:extLst>
              </a:tr>
              <a:tr h="370840">
                <a:tc>
                  <a:txBody>
                    <a:bodyPr/>
                    <a:lstStyle/>
                    <a:p>
                      <a:pPr algn="ctr"/>
                      <a:r>
                        <a:rPr lang="en-US" dirty="0">
                          <a:solidFill>
                            <a:schemeClr val="tx1">
                              <a:lumMod val="50000"/>
                              <a:lumOff val="50000"/>
                            </a:schemeClr>
                          </a:solidFill>
                        </a:rPr>
                        <a:t>Community Ties Rating</a:t>
                      </a:r>
                    </a:p>
                  </a:txBody>
                  <a:tcPr marL="83517" marR="83517"/>
                </a:tc>
                <a:tc>
                  <a:txBody>
                    <a:bodyPr/>
                    <a:lstStyle/>
                    <a:p>
                      <a:endParaRPr lang="en-US" dirty="0"/>
                    </a:p>
                  </a:txBody>
                  <a:tcPr marL="83517" marR="83517"/>
                </a:tc>
                <a:extLst>
                  <a:ext uri="{0D108BD9-81ED-4DB2-BD59-A6C34878D82A}">
                    <a16:rowId xmlns:a16="http://schemas.microsoft.com/office/drawing/2014/main" val="1748804615"/>
                  </a:ext>
                </a:extLst>
              </a:tr>
            </a:tbl>
          </a:graphicData>
        </a:graphic>
      </p:graphicFrame>
      <p:grpSp>
        <p:nvGrpSpPr>
          <p:cNvPr id="12" name="Group 11">
            <a:extLst>
              <a:ext uri="{FF2B5EF4-FFF2-40B4-BE49-F238E27FC236}">
                <a16:creationId xmlns:a16="http://schemas.microsoft.com/office/drawing/2014/main" id="{F852C4E6-34D2-D344-A3EF-A23D5C563DDF}"/>
              </a:ext>
            </a:extLst>
          </p:cNvPr>
          <p:cNvGrpSpPr/>
          <p:nvPr/>
        </p:nvGrpSpPr>
        <p:grpSpPr>
          <a:xfrm>
            <a:off x="10654757" y="2276305"/>
            <a:ext cx="422034" cy="1364810"/>
            <a:chOff x="8539086" y="2264899"/>
            <a:chExt cx="422034" cy="1364810"/>
          </a:xfrm>
        </p:grpSpPr>
        <p:sp>
          <p:nvSpPr>
            <p:cNvPr id="14" name="Triangle 13">
              <a:extLst>
                <a:ext uri="{FF2B5EF4-FFF2-40B4-BE49-F238E27FC236}">
                  <a16:creationId xmlns:a16="http://schemas.microsoft.com/office/drawing/2014/main" id="{8CAA56F3-6D20-9248-B90E-C9D37A438894}"/>
                </a:ext>
              </a:extLst>
            </p:cNvPr>
            <p:cNvSpPr/>
            <p:nvPr/>
          </p:nvSpPr>
          <p:spPr>
            <a:xfrm rot="10800000">
              <a:off x="8539089" y="2264899"/>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201AB064-FCDB-AA40-8775-B62DD9BA1A54}"/>
                </a:ext>
              </a:extLst>
            </p:cNvPr>
            <p:cNvSpPr/>
            <p:nvPr/>
          </p:nvSpPr>
          <p:spPr>
            <a:xfrm rot="10800000">
              <a:off x="8539088" y="2628655"/>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8DB0E3D8-059A-A140-9CDA-2C15920BC15C}"/>
                </a:ext>
              </a:extLst>
            </p:cNvPr>
            <p:cNvSpPr/>
            <p:nvPr/>
          </p:nvSpPr>
          <p:spPr>
            <a:xfrm rot="10800000">
              <a:off x="8539087" y="2999447"/>
              <a:ext cx="422031" cy="2391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ED9BDCC7-8306-E240-B64E-A00343F1AECA}"/>
                </a:ext>
              </a:extLst>
            </p:cNvPr>
            <p:cNvSpPr/>
            <p:nvPr/>
          </p:nvSpPr>
          <p:spPr>
            <a:xfrm rot="10800000">
              <a:off x="8539086" y="3390558"/>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8628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BCC0771-C2D9-EA49-8656-053A21E2435A}"/>
              </a:ext>
            </a:extLst>
          </p:cNvPr>
          <p:cNvSpPr>
            <a:spLocks noGrp="1"/>
          </p:cNvSpPr>
          <p:nvPr>
            <p:ph type="title"/>
          </p:nvPr>
        </p:nvSpPr>
        <p:spPr>
          <a:xfrm>
            <a:off x="1451580" y="804520"/>
            <a:ext cx="4176511" cy="1049235"/>
          </a:xfrm>
        </p:spPr>
        <p:txBody>
          <a:bodyPr>
            <a:normAutofit/>
          </a:bodyPr>
          <a:lstStyle/>
          <a:p>
            <a:r>
              <a:rPr lang="en-US" dirty="0"/>
              <a:t>Conclusions that surprised me</a:t>
            </a:r>
          </a:p>
        </p:txBody>
      </p:sp>
      <p:sp>
        <p:nvSpPr>
          <p:cNvPr id="15" name="Rectangle 1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3B08800-9213-8340-8FF6-5C4C95838195}"/>
              </a:ext>
            </a:extLst>
          </p:cNvPr>
          <p:cNvSpPr>
            <a:spLocks noGrp="1"/>
          </p:cNvSpPr>
          <p:nvPr>
            <p:ph idx="1"/>
          </p:nvPr>
        </p:nvSpPr>
        <p:spPr>
          <a:xfrm>
            <a:off x="1451581" y="2015732"/>
            <a:ext cx="4172212" cy="3450613"/>
          </a:xfrm>
        </p:spPr>
        <p:txBody>
          <a:bodyPr>
            <a:normAutofit/>
          </a:bodyPr>
          <a:lstStyle/>
          <a:p>
            <a:pPr marL="285750" indent="-285750"/>
            <a:r>
              <a:rPr lang="en-US" sz="2600" dirty="0"/>
              <a:t>School vs. Community conflict of interests</a:t>
            </a:r>
          </a:p>
          <a:p>
            <a:pPr marL="742950" lvl="1" indent="-285750"/>
            <a:r>
              <a:rPr lang="en-US" sz="2400" dirty="0"/>
              <a:t>Parents in my school district kept pestering schools to lower stress, which led them to dumb down the curriculum</a:t>
            </a:r>
          </a:p>
          <a:p>
            <a:pPr marL="0" indent="0">
              <a:buNone/>
            </a:pPr>
            <a:endParaRPr lang="en-US" dirty="0"/>
          </a:p>
        </p:txBody>
      </p:sp>
      <p:pic>
        <p:nvPicPr>
          <p:cNvPr id="17" name="Picture 1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0" name="Content Placeholder 5">
            <a:extLst>
              <a:ext uri="{FF2B5EF4-FFF2-40B4-BE49-F238E27FC236}">
                <a16:creationId xmlns:a16="http://schemas.microsoft.com/office/drawing/2014/main" id="{13F217C0-AA26-CC4A-BAD4-C1AB58FAB805}"/>
              </a:ext>
            </a:extLst>
          </p:cNvPr>
          <p:cNvGraphicFramePr>
            <a:graphicFrameLocks/>
          </p:cNvGraphicFramePr>
          <p:nvPr>
            <p:extLst>
              <p:ext uri="{D42A27DB-BD31-4B8C-83A1-F6EECF244321}">
                <p14:modId xmlns:p14="http://schemas.microsoft.com/office/powerpoint/2010/main" val="1621742866"/>
              </p:ext>
            </p:extLst>
          </p:nvPr>
        </p:nvGraphicFramePr>
        <p:xfrm>
          <a:off x="6096000" y="1847088"/>
          <a:ext cx="5586881" cy="1854200"/>
        </p:xfrm>
        <a:graphic>
          <a:graphicData uri="http://schemas.openxmlformats.org/drawingml/2006/table">
            <a:tbl>
              <a:tblPr firstRow="1">
                <a:tableStyleId>{5C22544A-7EE6-4342-B048-85BDC9FD1C3A}</a:tableStyleId>
              </a:tblPr>
              <a:tblGrid>
                <a:gridCol w="4019422">
                  <a:extLst>
                    <a:ext uri="{9D8B030D-6E8A-4147-A177-3AD203B41FA5}">
                      <a16:colId xmlns:a16="http://schemas.microsoft.com/office/drawing/2014/main" val="2170603166"/>
                    </a:ext>
                  </a:extLst>
                </a:gridCol>
                <a:gridCol w="1567459">
                  <a:extLst>
                    <a:ext uri="{9D8B030D-6E8A-4147-A177-3AD203B41FA5}">
                      <a16:colId xmlns:a16="http://schemas.microsoft.com/office/drawing/2014/main" val="3096311159"/>
                    </a:ext>
                  </a:extLst>
                </a:gridCol>
              </a:tblGrid>
              <a:tr h="370840">
                <a:tc>
                  <a:txBody>
                    <a:bodyPr/>
                    <a:lstStyle/>
                    <a:p>
                      <a:pPr algn="ctr"/>
                      <a:r>
                        <a:rPr lang="en-US" dirty="0"/>
                        <a:t>Variable</a:t>
                      </a:r>
                    </a:p>
                  </a:txBody>
                  <a:tcPr marL="83517" marR="83517"/>
                </a:tc>
                <a:tc>
                  <a:txBody>
                    <a:bodyPr/>
                    <a:lstStyle/>
                    <a:p>
                      <a:pPr algn="ctr"/>
                      <a:r>
                        <a:rPr lang="en-US" dirty="0"/>
                        <a:t>Effects</a:t>
                      </a:r>
                    </a:p>
                  </a:txBody>
                  <a:tcPr marL="83517" marR="83517"/>
                </a:tc>
                <a:extLst>
                  <a:ext uri="{0D108BD9-81ED-4DB2-BD59-A6C34878D82A}">
                    <a16:rowId xmlns:a16="http://schemas.microsoft.com/office/drawing/2014/main" val="1491600529"/>
                  </a:ext>
                </a:extLst>
              </a:tr>
              <a:tr h="370840">
                <a:tc>
                  <a:txBody>
                    <a:bodyPr/>
                    <a:lstStyle/>
                    <a:p>
                      <a:pPr algn="ctr"/>
                      <a:r>
                        <a:rPr lang="en-US" dirty="0">
                          <a:solidFill>
                            <a:schemeClr val="tx1">
                              <a:lumMod val="50000"/>
                              <a:lumOff val="50000"/>
                            </a:schemeClr>
                          </a:solidFill>
                        </a:rPr>
                        <a:t>Teacher Approval Rating</a:t>
                      </a:r>
                    </a:p>
                  </a:txBody>
                  <a:tcPr marL="83517" marR="83517"/>
                </a:tc>
                <a:tc>
                  <a:txBody>
                    <a:bodyPr/>
                    <a:lstStyle/>
                    <a:p>
                      <a:endParaRPr lang="en-US" dirty="0"/>
                    </a:p>
                  </a:txBody>
                  <a:tcPr marL="83517" marR="83517"/>
                </a:tc>
                <a:extLst>
                  <a:ext uri="{0D108BD9-81ED-4DB2-BD59-A6C34878D82A}">
                    <a16:rowId xmlns:a16="http://schemas.microsoft.com/office/drawing/2014/main" val="3104847589"/>
                  </a:ext>
                </a:extLst>
              </a:tr>
              <a:tr h="370840">
                <a:tc>
                  <a:txBody>
                    <a:bodyPr/>
                    <a:lstStyle/>
                    <a:p>
                      <a:pPr algn="ctr"/>
                      <a:r>
                        <a:rPr lang="en-US" dirty="0">
                          <a:solidFill>
                            <a:schemeClr val="tx1">
                              <a:lumMod val="50000"/>
                              <a:lumOff val="50000"/>
                            </a:schemeClr>
                          </a:solidFill>
                        </a:rPr>
                        <a:t>Trust Rating</a:t>
                      </a:r>
                    </a:p>
                  </a:txBody>
                  <a:tcPr marL="83517" marR="83517"/>
                </a:tc>
                <a:tc>
                  <a:txBody>
                    <a:bodyPr/>
                    <a:lstStyle/>
                    <a:p>
                      <a:endParaRPr lang="en-US" dirty="0"/>
                    </a:p>
                  </a:txBody>
                  <a:tcPr marL="83517" marR="83517"/>
                </a:tc>
                <a:extLst>
                  <a:ext uri="{0D108BD9-81ED-4DB2-BD59-A6C34878D82A}">
                    <a16:rowId xmlns:a16="http://schemas.microsoft.com/office/drawing/2014/main" val="46579925"/>
                  </a:ext>
                </a:extLst>
              </a:tr>
              <a:tr h="370840">
                <a:tc>
                  <a:txBody>
                    <a:bodyPr/>
                    <a:lstStyle/>
                    <a:p>
                      <a:pPr algn="ctr"/>
                      <a:r>
                        <a:rPr lang="en-US" dirty="0">
                          <a:solidFill>
                            <a:schemeClr val="tx1">
                              <a:lumMod val="50000"/>
                              <a:lumOff val="50000"/>
                            </a:schemeClr>
                          </a:solidFill>
                        </a:rPr>
                        <a:t>% Teachers with &gt;3 years experience</a:t>
                      </a:r>
                    </a:p>
                  </a:txBody>
                  <a:tcPr marL="83517" marR="83517"/>
                </a:tc>
                <a:tc>
                  <a:txBody>
                    <a:bodyPr/>
                    <a:lstStyle/>
                    <a:p>
                      <a:endParaRPr lang="en-US" dirty="0"/>
                    </a:p>
                  </a:txBody>
                  <a:tcPr marL="83517" marR="83517"/>
                </a:tc>
                <a:extLst>
                  <a:ext uri="{0D108BD9-81ED-4DB2-BD59-A6C34878D82A}">
                    <a16:rowId xmlns:a16="http://schemas.microsoft.com/office/drawing/2014/main" val="3438412312"/>
                  </a:ext>
                </a:extLst>
              </a:tr>
              <a:tr h="370840">
                <a:tc>
                  <a:txBody>
                    <a:bodyPr/>
                    <a:lstStyle/>
                    <a:p>
                      <a:pPr algn="ctr"/>
                      <a:r>
                        <a:rPr lang="en-US" dirty="0"/>
                        <a:t>Community Ties Rating</a:t>
                      </a:r>
                    </a:p>
                  </a:txBody>
                  <a:tcPr marL="83517" marR="83517"/>
                </a:tc>
                <a:tc>
                  <a:txBody>
                    <a:bodyPr/>
                    <a:lstStyle/>
                    <a:p>
                      <a:endParaRPr lang="en-US" dirty="0"/>
                    </a:p>
                  </a:txBody>
                  <a:tcPr marL="83517" marR="83517"/>
                </a:tc>
                <a:extLst>
                  <a:ext uri="{0D108BD9-81ED-4DB2-BD59-A6C34878D82A}">
                    <a16:rowId xmlns:a16="http://schemas.microsoft.com/office/drawing/2014/main" val="1748804615"/>
                  </a:ext>
                </a:extLst>
              </a:tr>
            </a:tbl>
          </a:graphicData>
        </a:graphic>
      </p:graphicFrame>
      <p:grpSp>
        <p:nvGrpSpPr>
          <p:cNvPr id="12" name="Group 11">
            <a:extLst>
              <a:ext uri="{FF2B5EF4-FFF2-40B4-BE49-F238E27FC236}">
                <a16:creationId xmlns:a16="http://schemas.microsoft.com/office/drawing/2014/main" id="{540FE7DF-8DBC-B644-A2A7-09D121323E29}"/>
              </a:ext>
            </a:extLst>
          </p:cNvPr>
          <p:cNvGrpSpPr/>
          <p:nvPr/>
        </p:nvGrpSpPr>
        <p:grpSpPr>
          <a:xfrm>
            <a:off x="10654757" y="2276305"/>
            <a:ext cx="422034" cy="1364810"/>
            <a:chOff x="8539086" y="2264899"/>
            <a:chExt cx="422034" cy="1364810"/>
          </a:xfrm>
        </p:grpSpPr>
        <p:sp>
          <p:nvSpPr>
            <p:cNvPr id="14" name="Triangle 13">
              <a:extLst>
                <a:ext uri="{FF2B5EF4-FFF2-40B4-BE49-F238E27FC236}">
                  <a16:creationId xmlns:a16="http://schemas.microsoft.com/office/drawing/2014/main" id="{085DBF94-CBDA-9147-AF34-FB40288FDBD4}"/>
                </a:ext>
              </a:extLst>
            </p:cNvPr>
            <p:cNvSpPr/>
            <p:nvPr/>
          </p:nvSpPr>
          <p:spPr>
            <a:xfrm rot="10800000">
              <a:off x="8539089" y="2264899"/>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AFCB9476-24CE-044D-96DC-AB5BE0B4D7CC}"/>
                </a:ext>
              </a:extLst>
            </p:cNvPr>
            <p:cNvSpPr/>
            <p:nvPr/>
          </p:nvSpPr>
          <p:spPr>
            <a:xfrm rot="10800000">
              <a:off x="8539088" y="2628655"/>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DE459D8A-A5EA-4148-8C24-11C3686467BD}"/>
                </a:ext>
              </a:extLst>
            </p:cNvPr>
            <p:cNvSpPr/>
            <p:nvPr/>
          </p:nvSpPr>
          <p:spPr>
            <a:xfrm rot="10800000">
              <a:off x="8539087" y="2999447"/>
              <a:ext cx="422031" cy="239151"/>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2545D1C2-B0E5-3741-A21E-0CAD6A9FD308}"/>
                </a:ext>
              </a:extLst>
            </p:cNvPr>
            <p:cNvSpPr/>
            <p:nvPr/>
          </p:nvSpPr>
          <p:spPr>
            <a:xfrm rot="10800000">
              <a:off x="8539086" y="3390558"/>
              <a:ext cx="422031" cy="23915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4570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0" name="Rectangle 29">
            <a:extLst>
              <a:ext uri="{FF2B5EF4-FFF2-40B4-BE49-F238E27FC236}">
                <a16:creationId xmlns:a16="http://schemas.microsoft.com/office/drawing/2014/main" id="{B5F9E98A-4FF4-43D6-9C48-6DF0E7F2D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07A636-DC99-4588-80C4-9E069B97C3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BAE552D3-FE3C-014F-8D86-752A2A4BE39A}"/>
              </a:ext>
            </a:extLst>
          </p:cNvPr>
          <p:cNvSpPr>
            <a:spLocks noGrp="1"/>
          </p:cNvSpPr>
          <p:nvPr>
            <p:ph type="title"/>
          </p:nvPr>
        </p:nvSpPr>
        <p:spPr>
          <a:xfrm>
            <a:off x="960933" y="960241"/>
            <a:ext cx="6849699" cy="4203872"/>
          </a:xfrm>
        </p:spPr>
        <p:txBody>
          <a:bodyPr vert="horz" lIns="91440" tIns="45720" rIns="91440" bIns="0" rtlCol="0" anchor="ctr">
            <a:normAutofit/>
          </a:bodyPr>
          <a:lstStyle/>
          <a:p>
            <a:pPr algn="r"/>
            <a:r>
              <a:rPr lang="en-US" sz="5400"/>
              <a:t>Next Steps</a:t>
            </a:r>
          </a:p>
        </p:txBody>
      </p:sp>
      <p:cxnSp>
        <p:nvCxnSpPr>
          <p:cNvPr id="34" name="Straight Connector 33">
            <a:extLst>
              <a:ext uri="{FF2B5EF4-FFF2-40B4-BE49-F238E27FC236}">
                <a16:creationId xmlns:a16="http://schemas.microsoft.com/office/drawing/2014/main" id="{0F2BAA51-3181-4303-929A-FCD9C33F89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7685" y="1328764"/>
            <a:ext cx="0" cy="346682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4ED6A5F-3B06-48C5-850F-8045C4DF69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38" name="Straight Connector 37">
            <a:extLst>
              <a:ext uri="{FF2B5EF4-FFF2-40B4-BE49-F238E27FC236}">
                <a16:creationId xmlns:a16="http://schemas.microsoft.com/office/drawing/2014/main" id="{C9A60B9D-8DAC-4DA9-88DE-9911621A2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7397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AE552D3-FE3C-014F-8D86-752A2A4BE39A}"/>
              </a:ext>
            </a:extLst>
          </p:cNvPr>
          <p:cNvSpPr>
            <a:spLocks noGrp="1"/>
          </p:cNvSpPr>
          <p:nvPr>
            <p:ph type="title"/>
          </p:nvPr>
        </p:nvSpPr>
        <p:spPr>
          <a:xfrm>
            <a:off x="1451580" y="804520"/>
            <a:ext cx="4176511" cy="1049235"/>
          </a:xfrm>
        </p:spPr>
        <p:txBody>
          <a:bodyPr>
            <a:normAutofit/>
          </a:bodyPr>
          <a:lstStyle/>
          <a:p>
            <a:r>
              <a:rPr lang="en-US" dirty="0"/>
              <a:t>Next Steps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1D386D2D-1C99-6C41-972B-B7EA8C3D7B94}"/>
              </a:ext>
            </a:extLst>
          </p:cNvPr>
          <p:cNvSpPr>
            <a:spLocks noGrp="1"/>
          </p:cNvSpPr>
          <p:nvPr>
            <p:ph idx="1"/>
          </p:nvPr>
        </p:nvSpPr>
        <p:spPr>
          <a:xfrm>
            <a:off x="1451581" y="2015732"/>
            <a:ext cx="4172212" cy="3450613"/>
          </a:xfrm>
        </p:spPr>
        <p:txBody>
          <a:bodyPr>
            <a:normAutofit/>
          </a:bodyPr>
          <a:lstStyle/>
          <a:p>
            <a:r>
              <a:rPr lang="en-US" dirty="0"/>
              <a:t>Explore Proportional Odds/Multinomial Logistic Regression to allow for modeling for all our original student achievement categories</a:t>
            </a:r>
          </a:p>
          <a:p>
            <a:pPr lvl="1"/>
            <a:endParaRPr lang="en-US" dirty="0"/>
          </a:p>
        </p:txBody>
      </p:sp>
      <p:pic>
        <p:nvPicPr>
          <p:cNvPr id="4" name="Picture 3">
            <a:extLst>
              <a:ext uri="{FF2B5EF4-FFF2-40B4-BE49-F238E27FC236}">
                <a16:creationId xmlns:a16="http://schemas.microsoft.com/office/drawing/2014/main" id="{B8E373CA-0640-A045-9AC4-00EF7018719A}"/>
              </a:ext>
            </a:extLst>
          </p:cNvPr>
          <p:cNvPicPr>
            <a:picLocks noChangeAspect="1"/>
          </p:cNvPicPr>
          <p:nvPr/>
        </p:nvPicPr>
        <p:blipFill>
          <a:blip r:embed="rId2"/>
          <a:stretch>
            <a:fillRect/>
          </a:stretch>
        </p:blipFill>
        <p:spPr>
          <a:xfrm>
            <a:off x="6094411" y="1157988"/>
            <a:ext cx="4960442" cy="3955951"/>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75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AE552D3-FE3C-014F-8D86-752A2A4BE39A}"/>
              </a:ext>
            </a:extLst>
          </p:cNvPr>
          <p:cNvSpPr>
            <a:spLocks noGrp="1"/>
          </p:cNvSpPr>
          <p:nvPr>
            <p:ph type="title"/>
          </p:nvPr>
        </p:nvSpPr>
        <p:spPr>
          <a:xfrm>
            <a:off x="1451580" y="804520"/>
            <a:ext cx="4176511" cy="1049235"/>
          </a:xfrm>
        </p:spPr>
        <p:txBody>
          <a:bodyPr>
            <a:normAutofit/>
          </a:bodyPr>
          <a:lstStyle/>
          <a:p>
            <a:r>
              <a:rPr lang="en-US" dirty="0"/>
              <a:t>Next Steps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1D386D2D-1C99-6C41-972B-B7EA8C3D7B94}"/>
              </a:ext>
            </a:extLst>
          </p:cNvPr>
          <p:cNvSpPr>
            <a:spLocks noGrp="1"/>
          </p:cNvSpPr>
          <p:nvPr>
            <p:ph idx="1"/>
          </p:nvPr>
        </p:nvSpPr>
        <p:spPr>
          <a:xfrm>
            <a:off x="1451581" y="2015732"/>
            <a:ext cx="4172212" cy="3450613"/>
          </a:xfrm>
        </p:spPr>
        <p:txBody>
          <a:bodyPr>
            <a:normAutofit/>
          </a:bodyPr>
          <a:lstStyle/>
          <a:p>
            <a:r>
              <a:rPr lang="en-US" dirty="0"/>
              <a:t>Relative risk across four levels much more difficult to interpret</a:t>
            </a:r>
          </a:p>
        </p:txBody>
      </p:sp>
      <p:pic>
        <p:nvPicPr>
          <p:cNvPr id="5" name="Picture 4">
            <a:extLst>
              <a:ext uri="{FF2B5EF4-FFF2-40B4-BE49-F238E27FC236}">
                <a16:creationId xmlns:a16="http://schemas.microsoft.com/office/drawing/2014/main" id="{31CCD126-F5C2-904A-BA5F-BC20E1E65C68}"/>
              </a:ext>
            </a:extLst>
          </p:cNvPr>
          <p:cNvPicPr>
            <a:picLocks noChangeAspect="1"/>
          </p:cNvPicPr>
          <p:nvPr/>
        </p:nvPicPr>
        <p:blipFill>
          <a:blip r:embed="rId2"/>
          <a:stretch>
            <a:fillRect/>
          </a:stretch>
        </p:blipFill>
        <p:spPr>
          <a:xfrm>
            <a:off x="5950975" y="2008046"/>
            <a:ext cx="5980945" cy="191390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26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AACC6-FF83-DA49-B908-8FE4093568BD}"/>
              </a:ext>
            </a:extLst>
          </p:cNvPr>
          <p:cNvSpPr>
            <a:spLocks noGrp="1"/>
          </p:cNvSpPr>
          <p:nvPr>
            <p:ph type="title"/>
          </p:nvPr>
        </p:nvSpPr>
        <p:spPr/>
        <p:txBody>
          <a:bodyPr/>
          <a:lstStyle/>
          <a:p>
            <a:r>
              <a:rPr lang="en-US" dirty="0"/>
              <a:t>Motivation</a:t>
            </a:r>
          </a:p>
        </p:txBody>
      </p:sp>
      <p:sp>
        <p:nvSpPr>
          <p:cNvPr id="5" name="Text Placeholder 4">
            <a:extLst>
              <a:ext uri="{FF2B5EF4-FFF2-40B4-BE49-F238E27FC236}">
                <a16:creationId xmlns:a16="http://schemas.microsoft.com/office/drawing/2014/main" id="{9696F0A2-60D1-B749-93C6-B0E502E8BBD5}"/>
              </a:ext>
            </a:extLst>
          </p:cNvPr>
          <p:cNvSpPr>
            <a:spLocks noGrp="1"/>
          </p:cNvSpPr>
          <p:nvPr>
            <p:ph type="body" idx="1"/>
          </p:nvPr>
        </p:nvSpPr>
        <p:spPr/>
        <p:txBody>
          <a:bodyPr/>
          <a:lstStyle/>
          <a:p>
            <a:r>
              <a:rPr lang="en-US" dirty="0"/>
              <a:t>Bronx High School of Science</a:t>
            </a:r>
          </a:p>
        </p:txBody>
      </p:sp>
      <p:sp>
        <p:nvSpPr>
          <p:cNvPr id="6" name="Content Placeholder 5">
            <a:extLst>
              <a:ext uri="{FF2B5EF4-FFF2-40B4-BE49-F238E27FC236}">
                <a16:creationId xmlns:a16="http://schemas.microsoft.com/office/drawing/2014/main" id="{1675105D-3B41-EA41-9347-D9EC1EAE4711}"/>
              </a:ext>
            </a:extLst>
          </p:cNvPr>
          <p:cNvSpPr>
            <a:spLocks noGrp="1"/>
          </p:cNvSpPr>
          <p:nvPr>
            <p:ph sz="half" idx="2"/>
          </p:nvPr>
        </p:nvSpPr>
        <p:spPr/>
        <p:txBody>
          <a:bodyPr/>
          <a:lstStyle/>
          <a:p>
            <a:r>
              <a:rPr lang="en-US" dirty="0"/>
              <a:t>Droves of students to Ivy League</a:t>
            </a:r>
          </a:p>
        </p:txBody>
      </p:sp>
      <p:sp>
        <p:nvSpPr>
          <p:cNvPr id="7" name="Text Placeholder 6">
            <a:extLst>
              <a:ext uri="{FF2B5EF4-FFF2-40B4-BE49-F238E27FC236}">
                <a16:creationId xmlns:a16="http://schemas.microsoft.com/office/drawing/2014/main" id="{D839D9C5-AC00-C149-9662-B3E9AAF2A4DC}"/>
              </a:ext>
            </a:extLst>
          </p:cNvPr>
          <p:cNvSpPr>
            <a:spLocks noGrp="1"/>
          </p:cNvSpPr>
          <p:nvPr>
            <p:ph type="body" sz="quarter" idx="3"/>
          </p:nvPr>
        </p:nvSpPr>
        <p:spPr/>
        <p:txBody>
          <a:bodyPr/>
          <a:lstStyle/>
          <a:p>
            <a:r>
              <a:rPr lang="en-US" dirty="0"/>
              <a:t>August Martin High School in Queens</a:t>
            </a:r>
          </a:p>
        </p:txBody>
      </p:sp>
      <p:sp>
        <p:nvSpPr>
          <p:cNvPr id="8" name="Content Placeholder 7">
            <a:extLst>
              <a:ext uri="{FF2B5EF4-FFF2-40B4-BE49-F238E27FC236}">
                <a16:creationId xmlns:a16="http://schemas.microsoft.com/office/drawing/2014/main" id="{4FEFA970-41DC-E54E-848E-49FB43F3F6DF}"/>
              </a:ext>
            </a:extLst>
          </p:cNvPr>
          <p:cNvSpPr>
            <a:spLocks noGrp="1"/>
          </p:cNvSpPr>
          <p:nvPr>
            <p:ph sz="quarter" idx="4"/>
          </p:nvPr>
        </p:nvSpPr>
        <p:spPr/>
        <p:txBody>
          <a:bodyPr/>
          <a:lstStyle/>
          <a:p>
            <a:r>
              <a:rPr lang="en-US" dirty="0"/>
              <a:t>Hundreds of empty seats</a:t>
            </a:r>
          </a:p>
        </p:txBody>
      </p:sp>
      <p:pic>
        <p:nvPicPr>
          <p:cNvPr id="9" name="Picture 8">
            <a:extLst>
              <a:ext uri="{FF2B5EF4-FFF2-40B4-BE49-F238E27FC236}">
                <a16:creationId xmlns:a16="http://schemas.microsoft.com/office/drawing/2014/main" id="{090117C9-4756-324D-ACB2-C3CFC6AC1462}"/>
              </a:ext>
            </a:extLst>
          </p:cNvPr>
          <p:cNvPicPr>
            <a:picLocks noChangeAspect="1"/>
          </p:cNvPicPr>
          <p:nvPr/>
        </p:nvPicPr>
        <p:blipFill>
          <a:blip r:embed="rId2"/>
          <a:stretch>
            <a:fillRect/>
          </a:stretch>
        </p:blipFill>
        <p:spPr>
          <a:xfrm>
            <a:off x="1447191" y="3429000"/>
            <a:ext cx="3606326" cy="2398207"/>
          </a:xfrm>
          <a:prstGeom prst="rect">
            <a:avLst/>
          </a:prstGeom>
        </p:spPr>
      </p:pic>
      <p:pic>
        <p:nvPicPr>
          <p:cNvPr id="10" name="Picture 9">
            <a:extLst>
              <a:ext uri="{FF2B5EF4-FFF2-40B4-BE49-F238E27FC236}">
                <a16:creationId xmlns:a16="http://schemas.microsoft.com/office/drawing/2014/main" id="{D468E9D0-9209-194B-87BF-897BC5A9194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2362" y="3422990"/>
            <a:ext cx="3606326" cy="2404217"/>
          </a:xfrm>
          <a:prstGeom prst="rect">
            <a:avLst/>
          </a:prstGeom>
        </p:spPr>
      </p:pic>
    </p:spTree>
    <p:extLst>
      <p:ext uri="{BB962C8B-B14F-4D97-AF65-F5344CB8AC3E}">
        <p14:creationId xmlns:p14="http://schemas.microsoft.com/office/powerpoint/2010/main" val="223989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BAE552D3-FE3C-014F-8D86-752A2A4BE39A}"/>
              </a:ext>
            </a:extLst>
          </p:cNvPr>
          <p:cNvSpPr>
            <a:spLocks noGrp="1"/>
          </p:cNvSpPr>
          <p:nvPr>
            <p:ph type="title"/>
          </p:nvPr>
        </p:nvSpPr>
        <p:spPr>
          <a:xfrm>
            <a:off x="1451580" y="804520"/>
            <a:ext cx="4176511" cy="1049235"/>
          </a:xfrm>
        </p:spPr>
        <p:txBody>
          <a:bodyPr>
            <a:normAutofit/>
          </a:bodyPr>
          <a:lstStyle/>
          <a:p>
            <a:r>
              <a:rPr lang="en-US" dirty="0"/>
              <a:t>Next Steps</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1D386D2D-1C99-6C41-972B-B7EA8C3D7B94}"/>
              </a:ext>
            </a:extLst>
          </p:cNvPr>
          <p:cNvSpPr>
            <a:spLocks noGrp="1"/>
          </p:cNvSpPr>
          <p:nvPr>
            <p:ph idx="1"/>
          </p:nvPr>
        </p:nvSpPr>
        <p:spPr>
          <a:xfrm>
            <a:off x="1451581" y="2015732"/>
            <a:ext cx="4172212" cy="3450613"/>
          </a:xfrm>
        </p:spPr>
        <p:txBody>
          <a:bodyPr>
            <a:normAutofit/>
          </a:bodyPr>
          <a:lstStyle/>
          <a:p>
            <a:r>
              <a:rPr lang="en-US" dirty="0"/>
              <a:t>“Not Meeting Target” only has 39 occurrences, which inflates residual deviance and hurts AIC </a:t>
            </a:r>
          </a:p>
          <a:p>
            <a:r>
              <a:rPr lang="en-US" dirty="0"/>
              <a:t>Wanted to use penalized likelihood estimation to handle sparse events categories, but unfortunately “</a:t>
            </a:r>
            <a:r>
              <a:rPr lang="en-US" dirty="0" err="1"/>
              <a:t>pmlr</a:t>
            </a:r>
            <a:r>
              <a:rPr lang="en-US" dirty="0"/>
              <a:t>” package is no longer available on R</a:t>
            </a:r>
          </a:p>
        </p:txBody>
      </p:sp>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4D774D1-47A9-FB42-89D0-B1B606CCA831}"/>
              </a:ext>
            </a:extLst>
          </p:cNvPr>
          <p:cNvPicPr>
            <a:picLocks noChangeAspect="1"/>
          </p:cNvPicPr>
          <p:nvPr/>
        </p:nvPicPr>
        <p:blipFill>
          <a:blip r:embed="rId3"/>
          <a:stretch>
            <a:fillRect/>
          </a:stretch>
        </p:blipFill>
        <p:spPr>
          <a:xfrm>
            <a:off x="6130183" y="1847088"/>
            <a:ext cx="5562600" cy="1193800"/>
          </a:xfrm>
          <a:prstGeom prst="rect">
            <a:avLst/>
          </a:prstGeom>
        </p:spPr>
      </p:pic>
    </p:spTree>
    <p:extLst>
      <p:ext uri="{BB962C8B-B14F-4D97-AF65-F5344CB8AC3E}">
        <p14:creationId xmlns:p14="http://schemas.microsoft.com/office/powerpoint/2010/main" val="4004033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2760F7B8-715B-5244-B8E0-BE91E794F075}"/>
              </a:ext>
            </a:extLst>
          </p:cNvPr>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r="-1" b="-1"/>
          <a:stretch/>
        </p:blipFill>
        <p:spPr>
          <a:xfrm>
            <a:off x="305" y="10"/>
            <a:ext cx="12191695" cy="6857990"/>
          </a:xfrm>
          <a:prstGeom prst="rect">
            <a:avLst/>
          </a:prstGeom>
        </p:spPr>
      </p:pic>
      <p:sp>
        <p:nvSpPr>
          <p:cNvPr id="4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42"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3" name="Rectangle 2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CD2A6FF-ADC5-6441-85A6-BB63F214C5AE}"/>
              </a:ext>
            </a:extLst>
          </p:cNvPr>
          <p:cNvSpPr>
            <a:spLocks noGrp="1"/>
          </p:cNvSpPr>
          <p:nvPr>
            <p:ph type="title"/>
          </p:nvPr>
        </p:nvSpPr>
        <p:spPr>
          <a:xfrm>
            <a:off x="1130271" y="1193800"/>
            <a:ext cx="3193050" cy="4699000"/>
          </a:xfrm>
        </p:spPr>
        <p:txBody>
          <a:bodyPr anchor="ctr">
            <a:normAutofit/>
          </a:bodyPr>
          <a:lstStyle/>
          <a:p>
            <a:r>
              <a:rPr lang="en-US" dirty="0"/>
              <a:t>Data</a:t>
            </a:r>
          </a:p>
        </p:txBody>
      </p:sp>
      <p:cxnSp>
        <p:nvCxnSpPr>
          <p:cNvPr id="44" name="Straight Connector 3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13DCA8C-568E-E64B-8282-6DC7CB047A83}"/>
              </a:ext>
            </a:extLst>
          </p:cNvPr>
          <p:cNvSpPr>
            <a:spLocks noGrp="1"/>
          </p:cNvSpPr>
          <p:nvPr>
            <p:ph idx="1"/>
          </p:nvPr>
        </p:nvSpPr>
        <p:spPr>
          <a:xfrm>
            <a:off x="4976636" y="1193800"/>
            <a:ext cx="6085091" cy="4699000"/>
          </a:xfrm>
        </p:spPr>
        <p:txBody>
          <a:bodyPr anchor="ctr">
            <a:normAutofit/>
          </a:bodyPr>
          <a:lstStyle/>
          <a:p>
            <a:r>
              <a:rPr lang="en-US" dirty="0"/>
              <a:t>NYC Open Data: </a:t>
            </a:r>
            <a:r>
              <a:rPr lang="en-US" dirty="0">
                <a:solidFill>
                  <a:srgbClr val="FFFF00"/>
                </a:solidFill>
                <a:hlinkClick r:id="rId3">
                  <a:extLst>
                    <a:ext uri="{A12FA001-AC4F-418D-AE19-62706E023703}">
                      <ahyp:hlinkClr xmlns:ahyp="http://schemas.microsoft.com/office/drawing/2018/hyperlinkcolor" val="tx"/>
                    </a:ext>
                  </a:extLst>
                </a:hlinkClick>
              </a:rPr>
              <a:t>https://data.cityofnewyork.us/Education/2016-2017-School-Quality-Report-Results-for-High-S/ewhs-k7um/data</a:t>
            </a:r>
            <a:endParaRPr lang="en-US" dirty="0">
              <a:solidFill>
                <a:srgbClr val="FFFF00"/>
              </a:solidFill>
            </a:endParaRPr>
          </a:p>
          <a:p>
            <a:r>
              <a:rPr lang="en-US" dirty="0"/>
              <a:t>485 Schools</a:t>
            </a:r>
          </a:p>
        </p:txBody>
      </p:sp>
      <p:sp>
        <p:nvSpPr>
          <p:cNvPr id="45"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702942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9AACC6-FF83-DA49-B908-8FE4093568BD}"/>
              </a:ext>
            </a:extLst>
          </p:cNvPr>
          <p:cNvSpPr>
            <a:spLocks noGrp="1"/>
          </p:cNvSpPr>
          <p:nvPr>
            <p:ph type="title"/>
          </p:nvPr>
        </p:nvSpPr>
        <p:spPr/>
        <p:txBody>
          <a:bodyPr/>
          <a:lstStyle/>
          <a:p>
            <a:r>
              <a:rPr lang="en-US" dirty="0"/>
              <a:t>Data description</a:t>
            </a:r>
          </a:p>
        </p:txBody>
      </p:sp>
      <p:sp>
        <p:nvSpPr>
          <p:cNvPr id="5" name="Text Placeholder 4">
            <a:extLst>
              <a:ext uri="{FF2B5EF4-FFF2-40B4-BE49-F238E27FC236}">
                <a16:creationId xmlns:a16="http://schemas.microsoft.com/office/drawing/2014/main" id="{9696F0A2-60D1-B749-93C6-B0E502E8BBD5}"/>
              </a:ext>
            </a:extLst>
          </p:cNvPr>
          <p:cNvSpPr>
            <a:spLocks noGrp="1"/>
          </p:cNvSpPr>
          <p:nvPr>
            <p:ph type="body" idx="1"/>
          </p:nvPr>
        </p:nvSpPr>
        <p:spPr/>
        <p:txBody>
          <a:bodyPr/>
          <a:lstStyle/>
          <a:p>
            <a:r>
              <a:rPr lang="en-US" dirty="0">
                <a:solidFill>
                  <a:schemeClr val="tx1"/>
                </a:solidFill>
              </a:rPr>
              <a:t>Response  variable</a:t>
            </a:r>
          </a:p>
        </p:txBody>
      </p:sp>
      <p:sp>
        <p:nvSpPr>
          <p:cNvPr id="6" name="Content Placeholder 5">
            <a:extLst>
              <a:ext uri="{FF2B5EF4-FFF2-40B4-BE49-F238E27FC236}">
                <a16:creationId xmlns:a16="http://schemas.microsoft.com/office/drawing/2014/main" id="{1675105D-3B41-EA41-9347-D9EC1EAE4711}"/>
              </a:ext>
            </a:extLst>
          </p:cNvPr>
          <p:cNvSpPr>
            <a:spLocks noGrp="1"/>
          </p:cNvSpPr>
          <p:nvPr>
            <p:ph sz="half" idx="2"/>
          </p:nvPr>
        </p:nvSpPr>
        <p:spPr/>
        <p:txBody>
          <a:bodyPr>
            <a:normAutofit lnSpcReduction="10000"/>
          </a:bodyPr>
          <a:lstStyle/>
          <a:p>
            <a:r>
              <a:rPr lang="en-US" dirty="0"/>
              <a:t>Student Achievement Rating</a:t>
            </a:r>
          </a:p>
        </p:txBody>
      </p:sp>
      <p:sp>
        <p:nvSpPr>
          <p:cNvPr id="7" name="Text Placeholder 6">
            <a:extLst>
              <a:ext uri="{FF2B5EF4-FFF2-40B4-BE49-F238E27FC236}">
                <a16:creationId xmlns:a16="http://schemas.microsoft.com/office/drawing/2014/main" id="{D839D9C5-AC00-C149-9662-B3E9AAF2A4DC}"/>
              </a:ext>
            </a:extLst>
          </p:cNvPr>
          <p:cNvSpPr>
            <a:spLocks noGrp="1"/>
          </p:cNvSpPr>
          <p:nvPr>
            <p:ph type="body" sz="quarter" idx="3"/>
          </p:nvPr>
        </p:nvSpPr>
        <p:spPr/>
        <p:txBody>
          <a:bodyPr/>
          <a:lstStyle/>
          <a:p>
            <a:r>
              <a:rPr lang="en-US" dirty="0">
                <a:solidFill>
                  <a:schemeClr val="tx1"/>
                </a:solidFill>
              </a:rPr>
              <a:t>Predictors</a:t>
            </a:r>
          </a:p>
        </p:txBody>
      </p:sp>
      <p:sp>
        <p:nvSpPr>
          <p:cNvPr id="8" name="Content Placeholder 7">
            <a:extLst>
              <a:ext uri="{FF2B5EF4-FFF2-40B4-BE49-F238E27FC236}">
                <a16:creationId xmlns:a16="http://schemas.microsoft.com/office/drawing/2014/main" id="{4FEFA970-41DC-E54E-848E-49FB43F3F6DF}"/>
              </a:ext>
            </a:extLst>
          </p:cNvPr>
          <p:cNvSpPr>
            <a:spLocks noGrp="1"/>
          </p:cNvSpPr>
          <p:nvPr>
            <p:ph sz="quarter" idx="4"/>
          </p:nvPr>
        </p:nvSpPr>
        <p:spPr>
          <a:xfrm>
            <a:off x="6412362" y="2821491"/>
            <a:ext cx="4645152" cy="3232346"/>
          </a:xfrm>
        </p:spPr>
        <p:txBody>
          <a:bodyPr>
            <a:normAutofit lnSpcReduction="10000"/>
          </a:bodyPr>
          <a:lstStyle/>
          <a:p>
            <a:r>
              <a:rPr lang="en-US" dirty="0"/>
              <a:t>Race – White, Black, Asian, Hispanic</a:t>
            </a:r>
          </a:p>
          <a:p>
            <a:r>
              <a:rPr lang="en-US" dirty="0"/>
              <a:t>Student Composition – Economic Need Index, Disabilities, ESL, </a:t>
            </a:r>
            <a:r>
              <a:rPr lang="en-US" dirty="0" err="1"/>
              <a:t>Undercredited</a:t>
            </a:r>
            <a:endParaRPr lang="en-US" dirty="0"/>
          </a:p>
          <a:p>
            <a:r>
              <a:rPr lang="en-US" dirty="0"/>
              <a:t>School-specific metrics: attendance rates, faculty experience</a:t>
            </a:r>
          </a:p>
          <a:p>
            <a:r>
              <a:rPr lang="en-US" dirty="0"/>
              <a:t>Subjective Ratings – Supportive Environment, Trust, Teacher/Curriculum Quality</a:t>
            </a:r>
          </a:p>
          <a:p>
            <a:endParaRPr lang="en-US" dirty="0"/>
          </a:p>
          <a:p>
            <a:endParaRPr lang="en-US" dirty="0"/>
          </a:p>
        </p:txBody>
      </p:sp>
    </p:spTree>
    <p:extLst>
      <p:ext uri="{BB962C8B-B14F-4D97-AF65-F5344CB8AC3E}">
        <p14:creationId xmlns:p14="http://schemas.microsoft.com/office/powerpoint/2010/main" val="370792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FFC5EF-627D-489C-87F1-B37B0C6FC73A}"/>
              </a:ext>
            </a:extLst>
          </p:cNvPr>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r="-1"/>
          <a:stretch/>
        </p:blipFill>
        <p:spPr>
          <a:xfrm>
            <a:off x="20" y="10"/>
            <a:ext cx="12191675" cy="6857990"/>
          </a:xfrm>
          <a:prstGeom prst="rect">
            <a:avLst/>
          </a:prstGeom>
        </p:spPr>
      </p:pic>
      <p:sp>
        <p:nvSpPr>
          <p:cNvPr id="4" name="Title 3">
            <a:extLst>
              <a:ext uri="{FF2B5EF4-FFF2-40B4-BE49-F238E27FC236}">
                <a16:creationId xmlns:a16="http://schemas.microsoft.com/office/drawing/2014/main" id="{BAA21884-4A8F-6946-A9AD-190943CF4CCF}"/>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Data Wrangling</a:t>
            </a:r>
          </a:p>
        </p:txBody>
      </p:sp>
    </p:spTree>
    <p:extLst>
      <p:ext uri="{BB962C8B-B14F-4D97-AF65-F5344CB8AC3E}">
        <p14:creationId xmlns:p14="http://schemas.microsoft.com/office/powerpoint/2010/main" val="211300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823E995-9E0C-104E-BA4F-4222D8546294}"/>
              </a:ext>
            </a:extLst>
          </p:cNvPr>
          <p:cNvSpPr>
            <a:spLocks noGrp="1"/>
          </p:cNvSpPr>
          <p:nvPr>
            <p:ph type="title"/>
          </p:nvPr>
        </p:nvSpPr>
        <p:spPr>
          <a:xfrm>
            <a:off x="1451579" y="804519"/>
            <a:ext cx="5550357" cy="1049235"/>
          </a:xfrm>
        </p:spPr>
        <p:txBody>
          <a:bodyPr vert="horz" lIns="91440" tIns="45720" rIns="91440" bIns="45720" rtlCol="0" anchor="t">
            <a:normAutofit/>
          </a:bodyPr>
          <a:lstStyle/>
          <a:p>
            <a:r>
              <a:rPr lang="en-US" dirty="0"/>
              <a:t>1. Dealing w/ Response Variable</a:t>
            </a:r>
          </a:p>
        </p:txBody>
      </p:sp>
      <p:sp>
        <p:nvSpPr>
          <p:cNvPr id="18" name="Rectangle 17">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extBox 7">
            <a:extLst>
              <a:ext uri="{FF2B5EF4-FFF2-40B4-BE49-F238E27FC236}">
                <a16:creationId xmlns:a16="http://schemas.microsoft.com/office/drawing/2014/main" id="{F312E2AD-3285-B94E-9586-EE91DEFE2A2B}"/>
              </a:ext>
            </a:extLst>
          </p:cNvPr>
          <p:cNvSpPr txBox="1"/>
          <p:nvPr/>
        </p:nvSpPr>
        <p:spPr>
          <a:xfrm>
            <a:off x="1451579" y="2015732"/>
            <a:ext cx="5550357"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a:t>Only 39 occurrences of Not Meeting Target</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a:t>Not ideal for classification problem b/c not enough occurrences per covariate combination</a:t>
            </a:r>
          </a:p>
          <a:p>
            <a:pPr marL="285750" indent="-228600" defTabSz="914400">
              <a:lnSpc>
                <a:spcPct val="120000"/>
              </a:lnSpc>
              <a:spcAft>
                <a:spcPts val="600"/>
              </a:spcAft>
              <a:buClr>
                <a:schemeClr val="accent1"/>
              </a:buClr>
              <a:buSzPct val="100000"/>
              <a:buFont typeface="Arial" panose="020B0604020202020204" pitchFamily="34" charset="0"/>
              <a:buChar char="•"/>
            </a:pPr>
            <a:r>
              <a:rPr lang="en-US"/>
              <a:t>More meaningful for policymakers to have binary cutoff for budget allocation purposes</a:t>
            </a:r>
          </a:p>
          <a:p>
            <a:pPr indent="-228600" defTabSz="914400">
              <a:lnSpc>
                <a:spcPct val="120000"/>
              </a:lnSpc>
              <a:spcAft>
                <a:spcPts val="600"/>
              </a:spcAft>
              <a:buClr>
                <a:schemeClr val="accent1"/>
              </a:buClr>
              <a:buSzPct val="10000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D5B7B29D-0C5D-B442-9A22-81FB90005EB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33307" y="3138486"/>
            <a:ext cx="3955409" cy="2491907"/>
          </a:xfrm>
          <a:prstGeom prst="rect">
            <a:avLst/>
          </a:prstGeom>
        </p:spPr>
      </p:pic>
      <p:pic>
        <p:nvPicPr>
          <p:cNvPr id="20" name="Picture 19">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cstate="print">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3" name="Content Placeholder 3">
            <a:extLst>
              <a:ext uri="{FF2B5EF4-FFF2-40B4-BE49-F238E27FC236}">
                <a16:creationId xmlns:a16="http://schemas.microsoft.com/office/drawing/2014/main" id="{A343E59D-CE76-5E4E-BF44-14AF329447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41126" y="481109"/>
            <a:ext cx="3939771" cy="2491906"/>
          </a:xfrm>
          <a:prstGeom prst="rect">
            <a:avLst/>
          </a:prstGeom>
        </p:spPr>
      </p:pic>
    </p:spTree>
    <p:extLst>
      <p:ext uri="{BB962C8B-B14F-4D97-AF65-F5344CB8AC3E}">
        <p14:creationId xmlns:p14="http://schemas.microsoft.com/office/powerpoint/2010/main" val="1303842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C1A8-A5C3-F643-9F0D-28B9DEA8935B}"/>
              </a:ext>
            </a:extLst>
          </p:cNvPr>
          <p:cNvSpPr>
            <a:spLocks noGrp="1"/>
          </p:cNvSpPr>
          <p:nvPr>
            <p:ph type="title"/>
          </p:nvPr>
        </p:nvSpPr>
        <p:spPr>
          <a:xfrm>
            <a:off x="1451580" y="804520"/>
            <a:ext cx="4176511" cy="1049235"/>
          </a:xfrm>
        </p:spPr>
        <p:txBody>
          <a:bodyPr vert="horz" lIns="91440" tIns="45720" rIns="91440" bIns="45720" rtlCol="0" anchor="t">
            <a:normAutofit/>
          </a:bodyPr>
          <a:lstStyle/>
          <a:p>
            <a:r>
              <a:rPr lang="en-US" dirty="0"/>
              <a:t>2. Collinear Predictors</a:t>
            </a:r>
          </a:p>
        </p:txBody>
      </p:sp>
      <p:sp>
        <p:nvSpPr>
          <p:cNvPr id="7" name="TextBox 6">
            <a:extLst>
              <a:ext uri="{FF2B5EF4-FFF2-40B4-BE49-F238E27FC236}">
                <a16:creationId xmlns:a16="http://schemas.microsoft.com/office/drawing/2014/main" id="{56112FA3-D360-F94C-AC56-5FC3330AA921}"/>
              </a:ext>
            </a:extLst>
          </p:cNvPr>
          <p:cNvSpPr txBox="1"/>
          <p:nvPr/>
        </p:nvSpPr>
        <p:spPr>
          <a:xfrm>
            <a:off x="1451581" y="2015732"/>
            <a:ext cx="4172212" cy="3450613"/>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000" dirty="0"/>
              <a:t>Pockets of almost perfect collinearity especially </a:t>
            </a:r>
          </a:p>
          <a:p>
            <a:pPr lvl="1" indent="-228600" defTabSz="914400">
              <a:lnSpc>
                <a:spcPct val="120000"/>
              </a:lnSpc>
              <a:spcAft>
                <a:spcPts val="600"/>
              </a:spcAft>
              <a:buClr>
                <a:schemeClr val="accent1"/>
              </a:buClr>
              <a:buSzPct val="100000"/>
              <a:buFont typeface="Arial" panose="020B0604020202020204" pitchFamily="34" charset="0"/>
              <a:buChar char="•"/>
            </a:pPr>
            <a:r>
              <a:rPr lang="en-US" sz="2000" dirty="0"/>
              <a:t>Quality ratings</a:t>
            </a:r>
          </a:p>
          <a:p>
            <a:pPr lvl="1" indent="-228600" defTabSz="914400">
              <a:lnSpc>
                <a:spcPct val="120000"/>
              </a:lnSpc>
              <a:spcAft>
                <a:spcPts val="600"/>
              </a:spcAft>
              <a:buClr>
                <a:schemeClr val="accent1"/>
              </a:buClr>
              <a:buSzPct val="100000"/>
              <a:buFont typeface="Arial" panose="020B0604020202020204" pitchFamily="34" charset="0"/>
              <a:buChar char="•"/>
            </a:pPr>
            <a:r>
              <a:rPr lang="en-US" sz="2000" dirty="0"/>
              <a:t>Racial breakdown</a:t>
            </a:r>
          </a:p>
          <a:p>
            <a:pPr lvl="1" indent="-228600" defTabSz="914400">
              <a:lnSpc>
                <a:spcPct val="120000"/>
              </a:lnSpc>
              <a:spcAft>
                <a:spcPts val="600"/>
              </a:spcAft>
              <a:buClr>
                <a:schemeClr val="accent1"/>
              </a:buClr>
              <a:buSzPct val="100000"/>
              <a:buFont typeface="Arial" panose="020B0604020202020204" pitchFamily="34" charset="0"/>
              <a:buChar char="•"/>
            </a:pPr>
            <a:r>
              <a:rPr lang="en-US" sz="2000" dirty="0"/>
              <a:t>Faculty attendance rate </a:t>
            </a:r>
          </a:p>
          <a:p>
            <a:pPr indent="-228600" defTabSz="914400">
              <a:lnSpc>
                <a:spcPct val="120000"/>
              </a:lnSpc>
              <a:spcAft>
                <a:spcPts val="600"/>
              </a:spcAft>
              <a:buClr>
                <a:schemeClr val="accent1"/>
              </a:buClr>
              <a:buSzPct val="100000"/>
              <a:buFont typeface="Arial" panose="020B0604020202020204" pitchFamily="34" charset="0"/>
              <a:buChar char="•"/>
            </a:pPr>
            <a:r>
              <a:rPr lang="en-US" sz="2000" dirty="0"/>
              <a:t>Suggested need for </a:t>
            </a:r>
            <a:r>
              <a:rPr lang="en-US" sz="2000" b="1" dirty="0"/>
              <a:t>regularization models</a:t>
            </a:r>
            <a:r>
              <a:rPr lang="en-US" sz="2000" dirty="0"/>
              <a:t> later</a:t>
            </a:r>
          </a:p>
        </p:txBody>
      </p:sp>
      <p:pic>
        <p:nvPicPr>
          <p:cNvPr id="10" name="Picture 9">
            <a:extLst>
              <a:ext uri="{FF2B5EF4-FFF2-40B4-BE49-F238E27FC236}">
                <a16:creationId xmlns:a16="http://schemas.microsoft.com/office/drawing/2014/main" id="{F83695D5-2E7C-F94D-8C86-D68B2C856261}"/>
              </a:ext>
            </a:extLst>
          </p:cNvPr>
          <p:cNvPicPr>
            <a:picLocks noChangeAspect="1"/>
          </p:cNvPicPr>
          <p:nvPr/>
        </p:nvPicPr>
        <p:blipFill>
          <a:blip r:embed="rId2"/>
          <a:stretch>
            <a:fillRect/>
          </a:stretch>
        </p:blipFill>
        <p:spPr>
          <a:xfrm>
            <a:off x="6214575" y="928569"/>
            <a:ext cx="5254907" cy="4676866"/>
          </a:xfrm>
          <a:prstGeom prst="rect">
            <a:avLst/>
          </a:prstGeom>
        </p:spPr>
      </p:pic>
    </p:spTree>
    <p:extLst>
      <p:ext uri="{BB962C8B-B14F-4D97-AF65-F5344CB8AC3E}">
        <p14:creationId xmlns:p14="http://schemas.microsoft.com/office/powerpoint/2010/main" val="340156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82F6-CADA-7943-B5C1-E58D2A9C317F}"/>
              </a:ext>
            </a:extLst>
          </p:cNvPr>
          <p:cNvSpPr>
            <a:spLocks noGrp="1"/>
          </p:cNvSpPr>
          <p:nvPr>
            <p:ph type="title"/>
          </p:nvPr>
        </p:nvSpPr>
        <p:spPr/>
        <p:txBody>
          <a:bodyPr vert="horz" lIns="91440" tIns="45720" rIns="91440" bIns="45720" rtlCol="0" anchor="t">
            <a:normAutofit/>
          </a:bodyPr>
          <a:lstStyle/>
          <a:p>
            <a:r>
              <a:rPr lang="en-US" dirty="0"/>
              <a:t>3. Missing Data</a:t>
            </a:r>
          </a:p>
        </p:txBody>
      </p:sp>
      <p:sp>
        <p:nvSpPr>
          <p:cNvPr id="3" name="Content Placeholder 2">
            <a:extLst>
              <a:ext uri="{FF2B5EF4-FFF2-40B4-BE49-F238E27FC236}">
                <a16:creationId xmlns:a16="http://schemas.microsoft.com/office/drawing/2014/main" id="{B948E55B-9FF3-7A4A-BE85-7CEDEDBAE3D0}"/>
              </a:ext>
            </a:extLst>
          </p:cNvPr>
          <p:cNvSpPr>
            <a:spLocks noGrp="1"/>
          </p:cNvSpPr>
          <p:nvPr>
            <p:ph sz="half" idx="1"/>
          </p:nvPr>
        </p:nvSpPr>
        <p:spPr/>
        <p:txBody>
          <a:bodyPr/>
          <a:lstStyle/>
          <a:p>
            <a:pPr>
              <a:spcAft>
                <a:spcPts val="600"/>
              </a:spcAft>
            </a:pPr>
            <a:r>
              <a:rPr lang="en-US" dirty="0"/>
              <a:t>Only 84% are complete cases </a:t>
            </a:r>
          </a:p>
          <a:p>
            <a:pPr>
              <a:spcAft>
                <a:spcPts val="600"/>
              </a:spcAft>
            </a:pPr>
            <a:r>
              <a:rPr lang="en-US" dirty="0"/>
              <a:t>Can’t afford complete case analysis with only 485 schools</a:t>
            </a:r>
          </a:p>
          <a:p>
            <a:endParaRPr lang="en-US" dirty="0"/>
          </a:p>
        </p:txBody>
      </p:sp>
      <p:sp>
        <p:nvSpPr>
          <p:cNvPr id="7" name="Content Placeholder 6">
            <a:extLst>
              <a:ext uri="{FF2B5EF4-FFF2-40B4-BE49-F238E27FC236}">
                <a16:creationId xmlns:a16="http://schemas.microsoft.com/office/drawing/2014/main" id="{3C25A3EC-357A-444C-83BA-9E2E1BDCD1F1}"/>
              </a:ext>
            </a:extLst>
          </p:cNvPr>
          <p:cNvSpPr>
            <a:spLocks noGrp="1"/>
          </p:cNvSpPr>
          <p:nvPr>
            <p:ph sz="half" idx="2"/>
          </p:nvPr>
        </p:nvSpPr>
        <p:spPr/>
        <p:txBody>
          <a:bodyPr/>
          <a:lstStyle/>
          <a:p>
            <a:pPr marL="342900" indent="-342900"/>
            <a:r>
              <a:rPr lang="en-US" dirty="0"/>
              <a:t>Clear missingness dependence</a:t>
            </a:r>
          </a:p>
          <a:p>
            <a:pPr marL="285750" indent="-285750"/>
            <a:r>
              <a:rPr lang="en-US" dirty="0"/>
              <a:t>MICE with 4 imputed datasets</a:t>
            </a:r>
          </a:p>
        </p:txBody>
      </p:sp>
      <p:sp>
        <p:nvSpPr>
          <p:cNvPr id="5" name="TextBox 4">
            <a:extLst>
              <a:ext uri="{FF2B5EF4-FFF2-40B4-BE49-F238E27FC236}">
                <a16:creationId xmlns:a16="http://schemas.microsoft.com/office/drawing/2014/main" id="{08401ADD-BE59-264A-9B4F-9D0CD789E26E}"/>
              </a:ext>
            </a:extLst>
          </p:cNvPr>
          <p:cNvSpPr txBox="1"/>
          <p:nvPr/>
        </p:nvSpPr>
        <p:spPr>
          <a:xfrm>
            <a:off x="9939867" y="2370667"/>
            <a:ext cx="184731" cy="369332"/>
          </a:xfrm>
          <a:prstGeom prst="rect">
            <a:avLst/>
          </a:prstGeom>
          <a:noFill/>
        </p:spPr>
        <p:txBody>
          <a:bodyPr wrap="none" rtlCol="0">
            <a:spAutoFit/>
          </a:bodyPr>
          <a:lstStyle/>
          <a:p>
            <a:endParaRPr lang="en-US" dirty="0"/>
          </a:p>
        </p:txBody>
      </p:sp>
      <p:pic>
        <p:nvPicPr>
          <p:cNvPr id="14" name="Picture 13">
            <a:extLst>
              <a:ext uri="{FF2B5EF4-FFF2-40B4-BE49-F238E27FC236}">
                <a16:creationId xmlns:a16="http://schemas.microsoft.com/office/drawing/2014/main" id="{7F542A64-0C0B-8E4B-BDDF-F78443A4D6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05600" y="3410965"/>
            <a:ext cx="4349252" cy="2565899"/>
          </a:xfrm>
          <a:prstGeom prst="rect">
            <a:avLst/>
          </a:prstGeom>
        </p:spPr>
      </p:pic>
      <p:pic>
        <p:nvPicPr>
          <p:cNvPr id="8" name="Picture 7">
            <a:extLst>
              <a:ext uri="{FF2B5EF4-FFF2-40B4-BE49-F238E27FC236}">
                <a16:creationId xmlns:a16="http://schemas.microsoft.com/office/drawing/2014/main" id="{A9166FAC-268D-8046-985D-B66128440C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65279" y="3476720"/>
            <a:ext cx="4012951" cy="2498061"/>
          </a:xfrm>
          <a:prstGeom prst="rect">
            <a:avLst/>
          </a:prstGeom>
        </p:spPr>
      </p:pic>
    </p:spTree>
    <p:extLst>
      <p:ext uri="{BB962C8B-B14F-4D97-AF65-F5344CB8AC3E}">
        <p14:creationId xmlns:p14="http://schemas.microsoft.com/office/powerpoint/2010/main" val="340814346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678</Words>
  <Application>Microsoft Macintosh PowerPoint</Application>
  <PresentationFormat>Widescreen</PresentationFormat>
  <Paragraphs>131</Paragraphs>
  <Slides>30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Gill Sans MT</vt:lpstr>
      <vt:lpstr>Gallery</vt:lpstr>
      <vt:lpstr>NYC High School Educational Outcomes</vt:lpstr>
      <vt:lpstr>Motivation</vt:lpstr>
      <vt:lpstr>Motivation</vt:lpstr>
      <vt:lpstr>Data</vt:lpstr>
      <vt:lpstr>Data description</vt:lpstr>
      <vt:lpstr>Data Wrangling</vt:lpstr>
      <vt:lpstr>1. Dealing w/ Response Variable</vt:lpstr>
      <vt:lpstr>2. Collinear Predictors</vt:lpstr>
      <vt:lpstr>3. Missing Data</vt:lpstr>
      <vt:lpstr>Exploratory data analysis</vt:lpstr>
      <vt:lpstr>Race Predictors</vt:lpstr>
      <vt:lpstr>Student  Composition Predictors</vt:lpstr>
      <vt:lpstr>School-Specific Predictors</vt:lpstr>
      <vt:lpstr>Subjective rating metrics</vt:lpstr>
      <vt:lpstr>Modeling</vt:lpstr>
      <vt:lpstr>Model Selection</vt:lpstr>
      <vt:lpstr>Ridge Regression Model Specification</vt:lpstr>
      <vt:lpstr>Shiny Visualizations</vt:lpstr>
      <vt:lpstr>PowerPoint Presentation</vt:lpstr>
      <vt:lpstr>PowerPoint Presentation</vt:lpstr>
      <vt:lpstr>Conclusions</vt:lpstr>
      <vt:lpstr>Conclusions that made sense</vt:lpstr>
      <vt:lpstr>Conclusions that surprised me</vt:lpstr>
      <vt:lpstr>Conclusions that surprised me</vt:lpstr>
      <vt:lpstr>Conclusions that surprised me</vt:lpstr>
      <vt:lpstr>Conclusions that surprised me</vt:lpstr>
      <vt:lpstr>Next Steps</vt:lpstr>
      <vt:lpstr>Next Steps</vt:lpstr>
      <vt:lpstr>Next Steps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High School Educational Outcomes</dc:title>
  <dc:creator>Austin Jia</dc:creator>
  <cp:lastModifiedBy>Austin Jia</cp:lastModifiedBy>
  <cp:revision>7</cp:revision>
  <dcterms:created xsi:type="dcterms:W3CDTF">2019-12-08T05:48:53Z</dcterms:created>
  <dcterms:modified xsi:type="dcterms:W3CDTF">2022-03-02T03:45:28Z</dcterms:modified>
</cp:coreProperties>
</file>